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4"/>
    <p:sldMasterId id="2147483673" r:id="rId5"/>
  </p:sldMasterIdLst>
  <p:notesMasterIdLst>
    <p:notesMasterId r:id="rId33"/>
  </p:notesMasterIdLst>
  <p:handoutMasterIdLst>
    <p:handoutMasterId r:id="rId34"/>
  </p:handoutMasterIdLst>
  <p:sldIdLst>
    <p:sldId id="256" r:id="rId6"/>
    <p:sldId id="262" r:id="rId7"/>
    <p:sldId id="311" r:id="rId8"/>
    <p:sldId id="344" r:id="rId9"/>
    <p:sldId id="317" r:id="rId10"/>
    <p:sldId id="360" r:id="rId11"/>
    <p:sldId id="378" r:id="rId12"/>
    <p:sldId id="385" r:id="rId13"/>
    <p:sldId id="372" r:id="rId14"/>
    <p:sldId id="373" r:id="rId15"/>
    <p:sldId id="381" r:id="rId16"/>
    <p:sldId id="382" r:id="rId17"/>
    <p:sldId id="383" r:id="rId18"/>
    <p:sldId id="296" r:id="rId19"/>
    <p:sldId id="379" r:id="rId20"/>
    <p:sldId id="375" r:id="rId21"/>
    <p:sldId id="380" r:id="rId22"/>
    <p:sldId id="321" r:id="rId23"/>
    <p:sldId id="376" r:id="rId24"/>
    <p:sldId id="354" r:id="rId25"/>
    <p:sldId id="384" r:id="rId26"/>
    <p:sldId id="358" r:id="rId27"/>
    <p:sldId id="374" r:id="rId28"/>
    <p:sldId id="345" r:id="rId29"/>
    <p:sldId id="351" r:id="rId30"/>
    <p:sldId id="377" r:id="rId31"/>
    <p:sldId id="342" r:id="rId3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e Elliott" initials="KE" lastIdx="7" clrIdx="0"/>
  <p:cmAuthor id="2" name="Molly Burkhalter" initials="MB" lastIdx="1" clrIdx="1"/>
  <p:cmAuthor id="3" name="Michelle Shade" initials="MS" lastIdx="3" clrIdx="2">
    <p:extLst>
      <p:ext uri="{19B8F6BF-5375-455C-9EA6-DF929625EA0E}">
        <p15:presenceInfo xmlns:p15="http://schemas.microsoft.com/office/powerpoint/2012/main" userId="S::mshade@cycyouth.org::fe5a5d40-31b6-48c9-9ba5-c72879a442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EC14E"/>
    <a:srgbClr val="006D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031" autoAdjust="0"/>
    <p:restoredTop sz="94836"/>
  </p:normalViewPr>
  <p:slideViewPr>
    <p:cSldViewPr>
      <p:cViewPr varScale="1">
        <p:scale>
          <a:sx n="74" d="100"/>
          <a:sy n="74" d="100"/>
        </p:scale>
        <p:origin x="66" y="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A41C93-C5D9-4926-A310-1E989842D55C}" type="datetimeFigureOut">
              <a:rPr lang="en-US" smtClean="0"/>
              <a:t>8/21/2019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EBDFFA-7C32-4309-86D9-03BFD01EDB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904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D79016F-61D6-4F1E-8BC5-0271F1FECD94}" type="datetimeFigureOut">
              <a:rPr lang="en-US" smtClean="0"/>
              <a:pPr/>
              <a:t>8/21/2019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4FAF061-21E2-43AE-8728-0D2CD58DD1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347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1; Opening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AF061-21E2-43AE-8728-0D2CD58DD1D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6169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7 min slides 10-13; Greg.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Goals – encourage mentors to open up conversations in various areas – well-being, learning, relationship and more; encourage mentors to be the “guide on the ride” – that is sharing their own journeys, struggles,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these areas – past and present – sharing strategies they use and encouraging students to discover the strategies that work for them?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AF061-21E2-43AE-8728-0D2CD58DD1D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6034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Greg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FAF061-21E2-43AE-8728-0D2CD58DD1D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883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Greg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FAF061-21E2-43AE-8728-0D2CD58DD1D4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8381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Greg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FAF061-21E2-43AE-8728-0D2CD58DD1D4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2057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3; Greg. Guide</a:t>
            </a:r>
            <a:r>
              <a:rPr lang="en-US" baseline="0" dirty="0"/>
              <a:t> mentee to make rational decisions at an irrational time. Connect learning with earning.  Engage them to life, future forward.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AF061-21E2-43AE-8728-0D2CD58DD1D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1709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7;</a:t>
            </a:r>
            <a:r>
              <a:rPr lang="en-US" baseline="0" dirty="0"/>
              <a:t> Greg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AF061-21E2-43AE-8728-0D2CD58DD1D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9043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8; Cheri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AF061-21E2-43AE-8728-0D2CD58DD1D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1945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5; Cheri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AF061-21E2-43AE-8728-0D2CD58DD1D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9686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3; Michelle. These expectations are</a:t>
            </a:r>
            <a:r>
              <a:rPr lang="en-US" altLang="en-US" baseline="0" dirty="0"/>
              <a:t> the baseline helped used to evaluate participation from both the Mentor and Mentee.</a:t>
            </a:r>
            <a:endParaRPr lang="en-US" altLang="en-US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721B69-25A2-4CD6-96F7-B13611A0354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9200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3;</a:t>
            </a:r>
            <a:r>
              <a:rPr lang="en-US" baseline="0" dirty="0"/>
              <a:t> Michelle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AF061-21E2-43AE-8728-0D2CD58DD1D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185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2;</a:t>
            </a:r>
            <a:r>
              <a:rPr lang="en-US" baseline="0" dirty="0"/>
              <a:t> Michelle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AF061-21E2-43AE-8728-0D2CD58DD1D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3445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3;</a:t>
            </a:r>
            <a:r>
              <a:rPr lang="en-US" baseline="0" dirty="0"/>
              <a:t> </a:t>
            </a:r>
            <a:r>
              <a:rPr lang="en-US" dirty="0"/>
              <a:t>Michelle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AF061-21E2-43AE-8728-0D2CD58DD1D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0304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3;</a:t>
            </a:r>
            <a:r>
              <a:rPr lang="en-US" baseline="0" dirty="0"/>
              <a:t> Michelle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AF061-21E2-43AE-8728-0D2CD58DD1D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669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3; Michelle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4A2E33-0C10-4679-9F01-CC7AE019E324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0924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3; Michelle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4A2E33-0C10-4679-9F01-CC7AE019E324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1242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5; Greg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AF061-21E2-43AE-8728-0D2CD58DD1D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0394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3;</a:t>
            </a:r>
            <a:r>
              <a:rPr lang="en-US" baseline="0" dirty="0"/>
              <a:t> Cheri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AF061-21E2-43AE-8728-0D2CD58DD1D4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5599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3; Michelle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4A2E33-0C10-4679-9F01-CC7AE019E324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0231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3;</a:t>
            </a:r>
            <a:r>
              <a:rPr lang="en-US" altLang="en-US" baseline="0" dirty="0"/>
              <a:t> </a:t>
            </a:r>
            <a:r>
              <a:rPr lang="en-US" altLang="en-US" dirty="0"/>
              <a:t>Michelle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CC0DE19-4E5B-4525-BCEF-A43A00F2C9B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587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5; Michelle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AF061-21E2-43AE-8728-0D2CD58DD1D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983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1;</a:t>
            </a:r>
            <a:r>
              <a:rPr lang="en-US" altLang="en-US" baseline="0" dirty="0"/>
              <a:t> Michelle</a:t>
            </a:r>
            <a:r>
              <a:rPr lang="en-US" altLang="en-US" dirty="0"/>
              <a:t>. A friend.</a:t>
            </a:r>
            <a:r>
              <a:rPr lang="en-US" altLang="en-US" baseline="0" dirty="0"/>
              <a:t> You are building a relationship just like in any friendship. You don’t want to push too hard too fast. What are things a Mentor is NOT? 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A Mentor is not a Parent/Guardian, Social Worker, Disciplinarian, ATM, Therapist, or Critic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721B69-25A2-4CD6-96F7-B13611A0354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8831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3; Cheri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AF061-21E2-43AE-8728-0D2CD58DD1D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053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3; Greg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AF061-21E2-43AE-8728-0D2CD58DD1D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7098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4; Michelle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AF061-21E2-43AE-8728-0D2CD58DD1D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910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4; Michelle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AF061-21E2-43AE-8728-0D2CD58DD1D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1937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4; Greg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AF061-21E2-43AE-8728-0D2CD58DD1D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966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Cincinnati Youth Collaborative                         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Cincinnati Youth Collaborative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BBBF-2EE8-4D02-A7BE-3E9F987866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Cincinnati Youth Collaborative                         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Cincinnati Youth Collaborative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BBBF-2EE8-4D02-A7BE-3E9F987866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Cincinnati Youth Collaborative                         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Cincinnati Youth Collaborative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BBBF-2EE8-4D02-A7BE-3E9F987866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Cincinnati Youth Collaborative                         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Cincinnati Youth Collaborative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9655-4677-4175-9E47-700544221D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Cincinnati Youth Collaborative                          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Cincinnati Youth Collaborative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33FA5F-ED96-43DF-BFDA-7A44A0F08094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264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Cincinnati Youth Collaborative                          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Cincinnati Youth Collaborative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083B19-04AC-4356-9D2D-71F48A983E1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4972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Cincinnati Youth Collaborative                          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Cincinnati Youth Collaborative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D2895F-2830-4F46-A285-514220584D7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9451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Cincinnati Youth Collaborative                          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Cincinnati Youth Collaborative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0AA2F2E-EA4C-45DE-9334-E618A66D88FF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5486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Cincinnati Youth Collaborative                          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Cincinnati Youth Collaborative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99DD1E4-E9AC-4438-BCA6-ECCECB22848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2602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Cincinnati Youth Collaborative                          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Cincinnati Youth Collaborative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A574CD7-4DB1-4887-B6B1-1247875D466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9505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Cincinnati Youth Collaborative                          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Cincinnati Youth Collaborative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F5032C2-8EF5-4F76-8BAE-D82C0EB725B6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533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Cincinnati Youth Collaborative                         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Cincinnati Youth Collaborative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BBBF-2EE8-4D02-A7BE-3E9F987866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Cincinnati Youth Collaborative                          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Cincinnati Youth Collaborative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D6E45F0-EC03-4772-8191-F888AD1CD860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3175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Cincinnati Youth Collaborative                          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Cincinnati Youth Collaborative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FAB062-6BE8-4100-B5AE-CAECC4445618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3004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Cincinnati Youth Collaborative                          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Cincinnati Youth Collaborative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C802C46-2758-42DC-9636-2A15AA7736A2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0126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Cincinnati Youth Collaborative                          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Cincinnati Youth Collaborative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FD2350D-9234-4416-BD52-EAC47D838167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7093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Cincinnati Youth Collaborative                          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Cincinnati Youth Collaborative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54746E-8529-4304-937B-3E0BBFC1E81D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098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Cincinnati Youth Collaborative                         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Cincinnati Youth Collaborative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BBBF-2EE8-4D02-A7BE-3E9F987866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Cincinnati Youth Collaborative                          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Cincinnati Youth Collaborative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BBBF-2EE8-4D02-A7BE-3E9F987866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Cincinnati Youth Collaborative                           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Cincinnati Youth Collaborative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BBBF-2EE8-4D02-A7BE-3E9F987866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Cincinnati Youth Collaborative                         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Cincinnati Youth Collaborative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BBBF-2EE8-4D02-A7BE-3E9F987866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Cincinnati Youth Collaborative                          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Cincinnati Youth Collaborative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BBBF-2EE8-4D02-A7BE-3E9F987866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Cincinnati Youth Collaborative                          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Cincinnati Youth Collaborative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BBBF-2EE8-4D02-A7BE-3E9F987866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Cincinnati Youth Collaborative                          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Cincinnati Youth Collaborative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BBBF-2EE8-4D02-A7BE-3E9F987866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Cincinnati Youth Collaborative                         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Cincinnati Youth Collaborative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5BBBF-2EE8-4D02-A7BE-3E9F987866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60" r:id="rId12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Cincinnati Youth Collaborative                          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Cincinnati Youth Collaborative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B5D7D5-F40A-4CCA-A2D3-3C4F8FDFFC87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199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ucblueash.edu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409030"/>
            <a:ext cx="8610600" cy="1091794"/>
          </a:xfrm>
        </p:spPr>
        <p:txBody>
          <a:bodyPr>
            <a:normAutofit/>
          </a:bodyPr>
          <a:lstStyle/>
          <a:p>
            <a:r>
              <a:rPr lang="en-US" sz="1600" smtClean="0">
                <a:solidFill>
                  <a:srgbClr val="006DC0"/>
                </a:solidFill>
                <a:cs typeface="Arial" panose="020B0604020202020204" pitchFamily="34" charset="0"/>
              </a:rPr>
              <a:t>Dr. Greg Metz – Assistant Dean of Academic Affairs at UC Blue Ash</a:t>
            </a:r>
          </a:p>
          <a:p>
            <a:r>
              <a:rPr lang="en-US" sz="1600" smtClean="0">
                <a:solidFill>
                  <a:srgbClr val="006DC0"/>
                </a:solidFill>
                <a:cs typeface="Arial" panose="020B0604020202020204" pitchFamily="34" charset="0"/>
              </a:rPr>
              <a:t>Cheri Jordan – CYC Senior College &amp; Career Mentor Coordinator</a:t>
            </a:r>
          </a:p>
          <a:p>
            <a:r>
              <a:rPr lang="en-US" sz="1600" smtClean="0">
                <a:solidFill>
                  <a:srgbClr val="006DC0"/>
                </a:solidFill>
                <a:cs typeface="Arial" panose="020B0604020202020204" pitchFamily="34" charset="0"/>
              </a:rPr>
              <a:t>Michelle Shade – UCBA CYC Mentor Program Coordinator</a:t>
            </a:r>
            <a:endParaRPr lang="en-US" sz="1600" dirty="0">
              <a:solidFill>
                <a:srgbClr val="006DC0"/>
              </a:solidFill>
              <a:cs typeface="Arial" panose="020B0604020202020204" pitchFamily="34" charset="0"/>
            </a:endParaRPr>
          </a:p>
        </p:txBody>
      </p:sp>
      <p:sp>
        <p:nvSpPr>
          <p:cNvPr id="6" name="Rectangle 5" descr="Dr. Greg Metz, Cheri Jordan and Michelle Shade" title="Cincinnati Youth Collaborative and Univeristy of Cincinnati Blue Ash College Mentor Training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noFill/>
          <a:ln w="76200">
            <a:solidFill>
              <a:srgbClr val="006D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A291AA-56A1-3A47-9769-A820B44F07CF}"/>
              </a:ext>
            </a:extLst>
          </p:cNvPr>
          <p:cNvSpPr txBox="1"/>
          <p:nvPr/>
        </p:nvSpPr>
        <p:spPr>
          <a:xfrm>
            <a:off x="838200" y="1041778"/>
            <a:ext cx="7391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006DC0"/>
                </a:solidFill>
                <a:cs typeface="Arial" panose="020B0604020202020204" pitchFamily="34" charset="0"/>
              </a:rPr>
              <a:t>Cincinnati Youth Collaborative </a:t>
            </a:r>
          </a:p>
          <a:p>
            <a:pPr algn="ctr"/>
            <a:r>
              <a:rPr lang="en-US" sz="4400" b="1" dirty="0">
                <a:solidFill>
                  <a:srgbClr val="006DC0"/>
                </a:solidFill>
                <a:cs typeface="Arial" panose="020B0604020202020204" pitchFamily="34" charset="0"/>
              </a:rPr>
              <a:t>and </a:t>
            </a:r>
          </a:p>
          <a:p>
            <a:pPr algn="ctr"/>
            <a:r>
              <a:rPr lang="en-US" sz="4400" b="1" dirty="0">
                <a:solidFill>
                  <a:srgbClr val="006DC0"/>
                </a:solidFill>
                <a:cs typeface="Arial" panose="020B0604020202020204" pitchFamily="34" charset="0"/>
              </a:rPr>
              <a:t>University of Cincinnati </a:t>
            </a:r>
          </a:p>
          <a:p>
            <a:pPr algn="ctr"/>
            <a:r>
              <a:rPr lang="en-US" sz="4400" b="1" dirty="0">
                <a:solidFill>
                  <a:srgbClr val="006DC0"/>
                </a:solidFill>
                <a:cs typeface="Arial" panose="020B0604020202020204" pitchFamily="34" charset="0"/>
              </a:rPr>
              <a:t>Blue Ash College </a:t>
            </a:r>
          </a:p>
          <a:p>
            <a:pPr algn="ctr"/>
            <a:r>
              <a:rPr lang="en-US" sz="4400" b="1" dirty="0">
                <a:solidFill>
                  <a:srgbClr val="006DC0"/>
                </a:solidFill>
                <a:cs typeface="Arial" panose="020B0604020202020204" pitchFamily="34" charset="0"/>
              </a:rPr>
              <a:t>Mentor Training </a:t>
            </a:r>
            <a:endParaRPr lang="en-US" sz="4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title="Cincinnati Youth Collaborative logo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09542"/>
            <a:ext cx="9144000" cy="1943271"/>
          </a:xfrm>
        </p:spPr>
      </p:pic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>
          <a:xfrm>
            <a:off x="304800" y="6432551"/>
            <a:ext cx="8534400" cy="273049"/>
          </a:xfrm>
        </p:spPr>
        <p:txBody>
          <a:bodyPr/>
          <a:lstStyle/>
          <a:p>
            <a:r>
              <a:rPr lang="en-US" sz="1600" b="1" dirty="0">
                <a:solidFill>
                  <a:srgbClr val="006D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Cincinnati Youth Collaborative                           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684390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/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3600" b="1" dirty="0">
                <a:solidFill>
                  <a:srgbClr val="0070C0"/>
                </a:solidFill>
              </a:rPr>
              <a:t/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3600" b="1" dirty="0">
                <a:solidFill>
                  <a:srgbClr val="0070C0"/>
                </a:solidFill>
              </a:rPr>
              <a:t/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4900" dirty="0">
                <a:solidFill>
                  <a:srgbClr val="0070C0"/>
                </a:solidFill>
              </a:rPr>
              <a:t>Discussion Areas :</a:t>
            </a:r>
            <a:br>
              <a:rPr lang="en-US" sz="4900" dirty="0">
                <a:solidFill>
                  <a:srgbClr val="0070C0"/>
                </a:solidFill>
              </a:rPr>
            </a:br>
            <a:r>
              <a:rPr lang="en-US" sz="4900" dirty="0">
                <a:solidFill>
                  <a:srgbClr val="0070C0"/>
                </a:solidFill>
              </a:rPr>
              <a:t>The “Guide on the Ride” Approach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2" name="Rectangle 1"/>
          <p:cNvSpPr/>
          <p:nvPr/>
        </p:nvSpPr>
        <p:spPr>
          <a:xfrm>
            <a:off x="666750" y="3151961"/>
            <a:ext cx="78105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Wingdings" pitchFamily="2" charset="2"/>
              <a:buChar char="v"/>
            </a:pPr>
            <a:r>
              <a:rPr lang="en-US" sz="2800" dirty="0"/>
              <a:t>Well Being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800" dirty="0"/>
              <a:t>Learning – Before, During, and After Class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800" dirty="0"/>
              <a:t>Relationships and Connections</a:t>
            </a:r>
          </a:p>
        </p:txBody>
      </p:sp>
    </p:spTree>
    <p:extLst>
      <p:ext uri="{BB962C8B-B14F-4D97-AF65-F5344CB8AC3E}">
        <p14:creationId xmlns:p14="http://schemas.microsoft.com/office/powerpoint/2010/main" val="1671939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 title="Cincinnati Youth Collaborative logo">
            <a:extLst>
              <a:ext uri="{FF2B5EF4-FFF2-40B4-BE49-F238E27FC236}">
                <a16:creationId xmlns:a16="http://schemas.microsoft.com/office/drawing/2014/main" id="{0FE87756-C0EF-4249-9DB6-FB7EEDD148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09542"/>
            <a:ext cx="9144000" cy="194327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76E99EF-3285-4944-BEEF-D56015840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Well Being: Conversation Suggestions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5FF52-31A8-B44D-9628-E7D1051F0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4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Wingdings" pitchFamily="2" charset="2"/>
              <a:buChar char="v"/>
            </a:pPr>
            <a:r>
              <a:rPr lang="en-US" sz="2800" dirty="0"/>
              <a:t>How are you feeling physically (1-10)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800" dirty="0"/>
              <a:t>How well and how much are you sleeping (1-10 / hours)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800" dirty="0"/>
              <a:t>How would you rate eating habits (1-10)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800" dirty="0"/>
              <a:t>How are things going financially (1-10)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800" dirty="0"/>
              <a:t>How would you rate your stress levels (1-10)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800" dirty="0"/>
              <a:t>What things – if any – are leading to stress?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800" dirty="0"/>
              <a:t>What do you do to alleviate stress?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800" dirty="0"/>
              <a:t>What do you do to alleviate stress?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800" dirty="0"/>
              <a:t>What well-being goals do you have?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800" dirty="0"/>
              <a:t>What’s one action you could install today </a:t>
            </a:r>
          </a:p>
          <a:p>
            <a:pPr marL="0" indent="463550">
              <a:buNone/>
            </a:pPr>
            <a:r>
              <a:rPr lang="en-US" sz="2800" dirty="0"/>
              <a:t>to enhance your well being?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01D48-669C-9D46-81BC-56C6538CE6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5257800" cy="496463"/>
          </a:xfrm>
        </p:spPr>
        <p:txBody>
          <a:bodyPr/>
          <a:lstStyle/>
          <a:p>
            <a:r>
              <a:rPr lang="en-US" sz="1600" b="1" dirty="0">
                <a:solidFill>
                  <a:srgbClr val="006D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Cincinnati Youth Collaborative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939051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 title="Cincinnati Youth Collaborative logo">
            <a:extLst>
              <a:ext uri="{FF2B5EF4-FFF2-40B4-BE49-F238E27FC236}">
                <a16:creationId xmlns:a16="http://schemas.microsoft.com/office/drawing/2014/main" id="{0FE87756-C0EF-4249-9DB6-FB7EEDD148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09542"/>
            <a:ext cx="9144000" cy="194327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76E99EF-3285-4944-BEEF-D56015840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Learning: Conversation Suggestions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5FF52-31A8-B44D-9628-E7D1051F0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4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Wingdings" pitchFamily="2" charset="2"/>
              <a:buChar char="v"/>
            </a:pPr>
            <a:r>
              <a:rPr lang="en-US" sz="2800" dirty="0"/>
              <a:t>Do you have all of your books?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800" dirty="0"/>
              <a:t>Do you have a laptop?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800" dirty="0"/>
              <a:t>How many hours outside of class per week do you plan to study?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800" dirty="0"/>
              <a:t>How do you use those hours?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800" dirty="0"/>
              <a:t>What are your strategies to support undistracted study time?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800" dirty="0"/>
              <a:t>What are your daily time management strategies?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800" dirty="0"/>
              <a:t>What are your goals for further enhancing your learning muscles?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800" dirty="0"/>
              <a:t>What’s one action you could install today </a:t>
            </a:r>
          </a:p>
          <a:p>
            <a:pPr marL="0" indent="463550">
              <a:buNone/>
            </a:pPr>
            <a:r>
              <a:rPr lang="en-US" sz="2800" dirty="0"/>
              <a:t>to enhance your learning muscles?</a:t>
            </a:r>
          </a:p>
          <a:p>
            <a:pPr marL="514350" indent="-514350">
              <a:buFont typeface="Wingdings" pitchFamily="2" charset="2"/>
              <a:buChar char="v"/>
            </a:pP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01D48-669C-9D46-81BC-56C6538CE6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5257800" cy="496463"/>
          </a:xfrm>
        </p:spPr>
        <p:txBody>
          <a:bodyPr/>
          <a:lstStyle/>
          <a:p>
            <a:r>
              <a:rPr lang="en-US" sz="1600" b="1" dirty="0">
                <a:solidFill>
                  <a:srgbClr val="006D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Cincinnati Youth Collaborative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185053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 title="Cincinnati Youth Collaborative logo">
            <a:extLst>
              <a:ext uri="{FF2B5EF4-FFF2-40B4-BE49-F238E27FC236}">
                <a16:creationId xmlns:a16="http://schemas.microsoft.com/office/drawing/2014/main" id="{0FE87756-C0EF-4249-9DB6-FB7EEDD148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09542"/>
            <a:ext cx="9144000" cy="194327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76E99EF-3285-4944-BEEF-D56015840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Relationships and Connections: Conversation Suggestions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5FF52-31A8-B44D-9628-E7D1051F0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400"/>
          </a:xfrm>
        </p:spPr>
        <p:txBody>
          <a:bodyPr>
            <a:normAutofit fontScale="92500"/>
          </a:bodyPr>
          <a:lstStyle/>
          <a:p>
            <a:pPr marL="514350" indent="-514350">
              <a:buFont typeface="Wingdings" pitchFamily="2" charset="2"/>
              <a:buChar char="v"/>
            </a:pPr>
            <a:r>
              <a:rPr lang="en-US" sz="2800" dirty="0"/>
              <a:t>How well do you keep up with family and friends while at college (1-10)?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800" dirty="0"/>
              <a:t>Have you made some new friends yet at college?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800" dirty="0"/>
              <a:t>Have you met with a professor outside of class?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800" dirty="0"/>
              <a:t>When do you plan to meet with your academic advisor?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800" dirty="0"/>
              <a:t>What goals do you have for further enhancing your connections – personal and at UCBA?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800" dirty="0"/>
              <a:t>What’s one action you could take to enhance connections?</a:t>
            </a:r>
          </a:p>
          <a:p>
            <a:pPr marL="514350" indent="-514350">
              <a:buFont typeface="Wingdings" pitchFamily="2" charset="2"/>
              <a:buChar char="v"/>
            </a:pP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01D48-669C-9D46-81BC-56C6538CE6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5257800" cy="496463"/>
          </a:xfrm>
        </p:spPr>
        <p:txBody>
          <a:bodyPr/>
          <a:lstStyle/>
          <a:p>
            <a:r>
              <a:rPr lang="en-US" sz="1600" b="1" dirty="0">
                <a:solidFill>
                  <a:srgbClr val="006D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Cincinnati Youth Collaborative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742072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title="Cincinnati Youth Collaborative logo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6059"/>
            <a:ext cx="9144000" cy="252429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6DC0"/>
                </a:solidFill>
                <a:latin typeface="+mn-lt"/>
                <a:cs typeface="Arial" panose="020B0604020202020204" pitchFamily="34" charset="0"/>
              </a:rPr>
              <a:t>Mentoring Goals:</a:t>
            </a:r>
            <a:br>
              <a:rPr lang="en-US" dirty="0">
                <a:solidFill>
                  <a:srgbClr val="006DC0"/>
                </a:solidFill>
                <a:latin typeface="+mn-lt"/>
                <a:cs typeface="Arial" panose="020B0604020202020204" pitchFamily="34" charset="0"/>
              </a:rPr>
            </a:br>
            <a:r>
              <a:rPr lang="en-US" dirty="0">
                <a:solidFill>
                  <a:srgbClr val="006DC0"/>
                </a:solidFill>
                <a:latin typeface="+mn-lt"/>
                <a:cs typeface="Arial" panose="020B0604020202020204" pitchFamily="34" charset="0"/>
              </a:rPr>
              <a:t>Mentor &amp; Mentee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572396"/>
            <a:ext cx="5486400" cy="2352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Mentee is exposed to pro-social behavior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Mentee is supported in their academics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Mentee is exposed to the world of work for career exploration and workforce readiness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UCBA &amp;UC workforce readiness</a:t>
            </a:r>
          </a:p>
        </p:txBody>
      </p:sp>
      <p:pic>
        <p:nvPicPr>
          <p:cNvPr id="3" name="Picture 2" descr="Smiling mentor and mentee attending an event together" title="Female mentor and mente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647076"/>
            <a:ext cx="2525385" cy="2534225"/>
          </a:xfrm>
          <a:prstGeom prst="rect">
            <a:avLst/>
          </a:prstGeom>
        </p:spPr>
      </p:pic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>
          <a:xfrm>
            <a:off x="304800" y="6432551"/>
            <a:ext cx="8534400" cy="273049"/>
          </a:xfrm>
        </p:spPr>
        <p:txBody>
          <a:bodyPr/>
          <a:lstStyle/>
          <a:p>
            <a:r>
              <a:rPr lang="en-US" sz="1600" b="1">
                <a:solidFill>
                  <a:srgbClr val="006D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Cincinnati Youth Collaborative                           </a:t>
            </a:r>
            <a:endParaRPr lang="en-US" sz="1600" b="1" dirty="0">
              <a:solidFill>
                <a:srgbClr val="006D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0500" y="3925348"/>
            <a:ext cx="6019800" cy="2352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i="1" dirty="0"/>
              <a:t>“I am learning to appreciate every victory, large and small, and I am realizing the profound effect that my actions can have. I am making a difference, and that makes all the difference to me.” – Rhonda Post, CYC Mentor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640257-3273-AB42-B032-294217AB830D}"/>
              </a:ext>
            </a:extLst>
          </p:cNvPr>
          <p:cNvSpPr txBox="1"/>
          <p:nvPr/>
        </p:nvSpPr>
        <p:spPr>
          <a:xfrm>
            <a:off x="5611879" y="4272239"/>
            <a:ext cx="3532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200" dirty="0">
                <a:solidFill>
                  <a:srgbClr val="0070C0"/>
                </a:solidFill>
                <a:cs typeface="Arial" panose="020B0604020202020204" pitchFamily="34" charset="0"/>
              </a:rPr>
              <a:t>Image of Mentor and Mentee spending time together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94361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title="Cincinnati Youth Collaborative logo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09542"/>
            <a:ext cx="9144000" cy="1943271"/>
          </a:xfrm>
        </p:spPr>
      </p:pic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>
          <a:xfrm>
            <a:off x="304800" y="6432551"/>
            <a:ext cx="8534400" cy="273049"/>
          </a:xfrm>
        </p:spPr>
        <p:txBody>
          <a:bodyPr/>
          <a:lstStyle/>
          <a:p>
            <a:r>
              <a:rPr lang="en-US" sz="1600" b="1" dirty="0">
                <a:solidFill>
                  <a:srgbClr val="006D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Cincinnati Youth Collaborative                           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606464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/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3600" b="1" dirty="0">
                <a:solidFill>
                  <a:srgbClr val="0070C0"/>
                </a:solidFill>
              </a:rPr>
              <a:t/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3600" b="1" dirty="0">
                <a:solidFill>
                  <a:srgbClr val="0070C0"/>
                </a:solidFill>
              </a:rPr>
              <a:t/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4900" dirty="0">
                <a:solidFill>
                  <a:srgbClr val="0070C0"/>
                </a:solidFill>
              </a:rPr>
              <a:t>Activity: Maximizing Opportunities and Addressing Challenges 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3793106"/>
            <a:ext cx="7162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US" sz="2800" dirty="0"/>
              <a:t>Pair Up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800" dirty="0"/>
              <a:t>First person – Talk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800" dirty="0"/>
              <a:t>Second person – Listen, Reflect, and Discuss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800" dirty="0"/>
              <a:t>Switch roles after 3 minutes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1703235"/>
            <a:ext cx="8382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Discus previous Mentoring relationships in which you have been involved – formal or informal. What went well and why? What went “south” and why? What did you learn that could be applied in future Mentoring relationships?</a:t>
            </a:r>
          </a:p>
        </p:txBody>
      </p:sp>
    </p:spTree>
    <p:extLst>
      <p:ext uri="{BB962C8B-B14F-4D97-AF65-F5344CB8AC3E}">
        <p14:creationId xmlns:p14="http://schemas.microsoft.com/office/powerpoint/2010/main" val="9051229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title="Cincinnati Youth Collaborative logo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09542"/>
            <a:ext cx="9144000" cy="1943271"/>
          </a:xfrm>
        </p:spPr>
      </p:pic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>
          <a:xfrm>
            <a:off x="304800" y="6432551"/>
            <a:ext cx="8534400" cy="273049"/>
          </a:xfrm>
        </p:spPr>
        <p:txBody>
          <a:bodyPr/>
          <a:lstStyle/>
          <a:p>
            <a:r>
              <a:rPr lang="en-US" sz="1600" b="1" dirty="0">
                <a:solidFill>
                  <a:srgbClr val="006D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Cincinnati Youth Collaborative                           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8100" y="316174"/>
            <a:ext cx="9067800" cy="1632284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/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3600" b="1" dirty="0">
                <a:solidFill>
                  <a:srgbClr val="0070C0"/>
                </a:solidFill>
              </a:rPr>
              <a:t/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3600" b="1" dirty="0">
                <a:solidFill>
                  <a:srgbClr val="0070C0"/>
                </a:solidFill>
              </a:rPr>
              <a:t/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9" name="Title 7">
            <a:extLst>
              <a:ext uri="{FF2B5EF4-FFF2-40B4-BE49-F238E27FC236}">
                <a16:creationId xmlns:a16="http://schemas.microsoft.com/office/drawing/2014/main" id="{B1D0F028-45DD-AC43-89E7-C12A51193538}"/>
              </a:ext>
            </a:extLst>
          </p:cNvPr>
          <p:cNvSpPr txBox="1">
            <a:spLocks/>
          </p:cNvSpPr>
          <p:nvPr/>
        </p:nvSpPr>
        <p:spPr>
          <a:xfrm>
            <a:off x="-1676400" y="651027"/>
            <a:ext cx="11734800" cy="7349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>
                <a:solidFill>
                  <a:srgbClr val="0070C0"/>
                </a:solidFill>
              </a:rPr>
              <a:t/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3600" b="1" dirty="0">
                <a:solidFill>
                  <a:srgbClr val="0070C0"/>
                </a:solidFill>
              </a:rPr>
              <a:t>                                                                      </a:t>
            </a:r>
            <a:r>
              <a:rPr lang="en-US" sz="17600" dirty="0">
                <a:solidFill>
                  <a:srgbClr val="0070C0"/>
                </a:solidFill>
              </a:rPr>
              <a:t>Activity: Cross Cultural Communication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5" name="Rectangle 4"/>
          <p:cNvSpPr/>
          <p:nvPr/>
        </p:nvSpPr>
        <p:spPr>
          <a:xfrm>
            <a:off x="336755" y="1226185"/>
            <a:ext cx="7315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dirty="0"/>
              <a:t> Everyone will receive one slip of paper, labeled A, B, C, or D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dirty="0"/>
              <a:t>Please silently read the instructions given to you on your slip of paper, but do not share what is written on the slip with anyone.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dirty="0"/>
              <a:t>Each member of Group A will partner with a member of Group B; Group C members will partner with Group D members.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dirty="0"/>
              <a:t>You and your partner will have 7-10 minutes to learn more about each other, based on what is on your slip of paper.</a:t>
            </a:r>
          </a:p>
        </p:txBody>
      </p:sp>
    </p:spTree>
    <p:extLst>
      <p:ext uri="{BB962C8B-B14F-4D97-AF65-F5344CB8AC3E}">
        <p14:creationId xmlns:p14="http://schemas.microsoft.com/office/powerpoint/2010/main" val="4267772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title="Cincinnati Youth Collaborative logo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09542"/>
            <a:ext cx="9144000" cy="1943271"/>
          </a:xfrm>
        </p:spPr>
      </p:pic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>
          <a:xfrm>
            <a:off x="304800" y="6432551"/>
            <a:ext cx="8534400" cy="273049"/>
          </a:xfrm>
        </p:spPr>
        <p:txBody>
          <a:bodyPr/>
          <a:lstStyle/>
          <a:p>
            <a:r>
              <a:rPr lang="en-US" sz="1600" b="1" dirty="0">
                <a:solidFill>
                  <a:srgbClr val="006D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Cincinnati Youth Collaborative                           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0" y="915634"/>
            <a:ext cx="9144000" cy="944562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/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3600" b="1" dirty="0">
                <a:solidFill>
                  <a:srgbClr val="0070C0"/>
                </a:solidFill>
              </a:rPr>
              <a:t/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3600" b="1" dirty="0">
                <a:solidFill>
                  <a:srgbClr val="0070C0"/>
                </a:solidFill>
              </a:rPr>
              <a:t/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4900" dirty="0">
                <a:solidFill>
                  <a:srgbClr val="0070C0"/>
                </a:solidFill>
              </a:rPr>
              <a:t>Activity: Cross Cultural Communication</a:t>
            </a:r>
            <a:r>
              <a:rPr lang="en-US" sz="4000" b="1" dirty="0">
                <a:solidFill>
                  <a:srgbClr val="0070C0"/>
                </a:solidFill>
              </a:rPr>
              <a:t/>
            </a:r>
            <a:br>
              <a:rPr lang="en-US" sz="4000" b="1" dirty="0">
                <a:solidFill>
                  <a:srgbClr val="0070C0"/>
                </a:solidFill>
              </a:rPr>
            </a:br>
            <a:r>
              <a:rPr lang="en-US" sz="3100" dirty="0"/>
              <a:t>For participants to recognize that people communicate differently, based mostly from cultural context.</a:t>
            </a:r>
            <a:br>
              <a:rPr lang="en-US" sz="31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51603" y="2230726"/>
            <a:ext cx="64407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/>
              <a:t>Considerations within Mentoring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/>
              <a:t>UCBA/CYC expectations of service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/>
              <a:t>Mentor’s expectations of relationship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/>
              <a:t>Mentee’s expectations of relationship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274022"/>
            <a:ext cx="556665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What gained from this activity can be translated into specific enhancements or changes in your work with others?</a:t>
            </a:r>
          </a:p>
        </p:txBody>
      </p:sp>
    </p:spTree>
    <p:extLst>
      <p:ext uri="{BB962C8B-B14F-4D97-AF65-F5344CB8AC3E}">
        <p14:creationId xmlns:p14="http://schemas.microsoft.com/office/powerpoint/2010/main" val="35357278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Content Placeholder 3" title="Cincinnati Youth Collaborative logo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4335463"/>
            <a:ext cx="9144000" cy="2524125"/>
          </a:xfrm>
        </p:spPr>
      </p:pic>
      <p:sp>
        <p:nvSpPr>
          <p:cNvPr id="6147" name="Title 1"/>
          <p:cNvSpPr>
            <a:spLocks noGrp="1"/>
          </p:cNvSpPr>
          <p:nvPr>
            <p:ph type="title"/>
          </p:nvPr>
        </p:nvSpPr>
        <p:spPr>
          <a:xfrm>
            <a:off x="152400" y="517116"/>
            <a:ext cx="8763000" cy="5426484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006DC0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en-US" altLang="en-US" dirty="0">
                <a:solidFill>
                  <a:srgbClr val="006DC0"/>
                </a:solidFill>
                <a:latin typeface="+mn-lt"/>
                <a:cs typeface="Arial" panose="020B0604020202020204" pitchFamily="34" charset="0"/>
              </a:rPr>
            </a:br>
            <a:r>
              <a:rPr lang="en-US" altLang="en-US" dirty="0">
                <a:latin typeface="+mn-lt"/>
                <a:cs typeface="Arial" panose="020B0604020202020204" pitchFamily="34" charset="0"/>
              </a:rPr>
              <a:t>Two monthly engagements</a:t>
            </a:r>
            <a:br>
              <a:rPr lang="en-US" altLang="en-US" dirty="0">
                <a:latin typeface="+mn-lt"/>
                <a:cs typeface="Arial" panose="020B0604020202020204" pitchFamily="34" charset="0"/>
              </a:rPr>
            </a:br>
            <a:r>
              <a:rPr lang="en-US" altLang="en-US" sz="2000" dirty="0">
                <a:latin typeface="+mn-lt"/>
                <a:cs typeface="Arial" panose="020B0604020202020204" pitchFamily="34" charset="0"/>
              </a:rPr>
              <a:t>(face-to-face, phone, text, email or video chat)</a:t>
            </a:r>
            <a:r>
              <a:rPr lang="en-US" altLang="en-US" dirty="0">
                <a:latin typeface="+mn-lt"/>
                <a:cs typeface="Arial" panose="020B0604020202020204" pitchFamily="34" charset="0"/>
              </a:rPr>
              <a:t/>
            </a:r>
            <a:br>
              <a:rPr lang="en-US" altLang="en-US" dirty="0">
                <a:latin typeface="+mn-lt"/>
                <a:cs typeface="Arial" panose="020B0604020202020204" pitchFamily="34" charset="0"/>
              </a:rPr>
            </a:br>
            <a:r>
              <a:rPr lang="en-US" altLang="en-US" dirty="0">
                <a:latin typeface="+mn-lt"/>
                <a:cs typeface="Arial" panose="020B0604020202020204" pitchFamily="34" charset="0"/>
              </a:rPr>
              <a:t>For one academic year</a:t>
            </a:r>
            <a:br>
              <a:rPr lang="en-US" altLang="en-US" dirty="0">
                <a:latin typeface="+mn-lt"/>
                <a:cs typeface="Arial" panose="020B0604020202020204" pitchFamily="34" charset="0"/>
              </a:rPr>
            </a:br>
            <a:r>
              <a:rPr lang="en-US" altLang="en-US" sz="2000" dirty="0">
                <a:latin typeface="+mn-lt"/>
                <a:cs typeface="Arial" panose="020B0604020202020204" pitchFamily="34" charset="0"/>
              </a:rPr>
              <a:t>(September 2019-April 2020)</a:t>
            </a:r>
            <a:r>
              <a:rPr lang="en-US" altLang="en-US" dirty="0">
                <a:latin typeface="+mn-lt"/>
                <a:cs typeface="Arial" panose="020B0604020202020204" pitchFamily="34" charset="0"/>
              </a:rPr>
              <a:t/>
            </a:r>
            <a:br>
              <a:rPr lang="en-US" altLang="en-US" dirty="0">
                <a:latin typeface="+mn-lt"/>
                <a:cs typeface="Arial" panose="020B0604020202020204" pitchFamily="34" charset="0"/>
              </a:rPr>
            </a:br>
            <a:r>
              <a:rPr lang="en-US" altLang="en-US" dirty="0">
                <a:latin typeface="+mn-lt"/>
                <a:cs typeface="Arial" panose="020B0604020202020204" pitchFamily="34" charset="0"/>
              </a:rPr>
              <a:t>Completion of Monthly Surveys</a:t>
            </a:r>
            <a:br>
              <a:rPr lang="en-US" altLang="en-US" dirty="0">
                <a:latin typeface="+mn-lt"/>
                <a:cs typeface="Arial" panose="020B0604020202020204" pitchFamily="34" charset="0"/>
              </a:rPr>
            </a:br>
            <a:r>
              <a:rPr lang="en-US" altLang="en-US" sz="2000" dirty="0">
                <a:latin typeface="+mn-lt"/>
                <a:cs typeface="Arial" panose="020B0604020202020204" pitchFamily="34" charset="0"/>
              </a:rPr>
              <a:t>(3 per semester)</a:t>
            </a:r>
            <a:r>
              <a:rPr lang="en-US" altLang="en-US" dirty="0">
                <a:solidFill>
                  <a:srgbClr val="006DC0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en-US" altLang="en-US" dirty="0">
                <a:solidFill>
                  <a:srgbClr val="006DC0"/>
                </a:solidFill>
                <a:latin typeface="+mn-lt"/>
                <a:cs typeface="Arial" panose="020B0604020202020204" pitchFamily="34" charset="0"/>
              </a:rPr>
            </a:br>
            <a:endParaRPr lang="en-US" altLang="en-US" dirty="0">
              <a:solidFill>
                <a:srgbClr val="006DC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6150" name="Date Placeholder 8"/>
          <p:cNvSpPr>
            <a:spLocks noGrp="1"/>
          </p:cNvSpPr>
          <p:nvPr>
            <p:ph type="dt" sz="quarter" idx="10"/>
          </p:nvPr>
        </p:nvSpPr>
        <p:spPr bwMode="auto">
          <a:xfrm>
            <a:off x="304800" y="6432550"/>
            <a:ext cx="8534400" cy="273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6D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Cincinnati Youth Collaborative                         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9313E6-190D-4A40-AF55-8E998BE67A50}"/>
              </a:ext>
            </a:extLst>
          </p:cNvPr>
          <p:cNvSpPr txBox="1"/>
          <p:nvPr/>
        </p:nvSpPr>
        <p:spPr>
          <a:xfrm>
            <a:off x="342900" y="517116"/>
            <a:ext cx="838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4400" dirty="0">
                <a:solidFill>
                  <a:srgbClr val="0070C0"/>
                </a:solidFill>
                <a:cs typeface="Arial" panose="020B0604020202020204" pitchFamily="34" charset="0"/>
              </a:rPr>
              <a:t>CYC College Mentoring Expectations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12484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title="Cincinnati Youth Collaborative logo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09542"/>
            <a:ext cx="9144000" cy="1943271"/>
          </a:xfrm>
        </p:spPr>
      </p:pic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>
          <a:xfrm>
            <a:off x="304800" y="6432551"/>
            <a:ext cx="8534400" cy="273049"/>
          </a:xfrm>
        </p:spPr>
        <p:txBody>
          <a:bodyPr/>
          <a:lstStyle/>
          <a:p>
            <a:r>
              <a:rPr lang="en-US" sz="1600" b="1" dirty="0">
                <a:solidFill>
                  <a:srgbClr val="006D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Cincinnati Youth Collaborative                           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/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3600" b="1" dirty="0">
                <a:solidFill>
                  <a:srgbClr val="0070C0"/>
                </a:solidFill>
              </a:rPr>
              <a:t/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3600" b="1" dirty="0">
                <a:solidFill>
                  <a:srgbClr val="0070C0"/>
                </a:solidFill>
              </a:rPr>
              <a:t/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4900" dirty="0">
                <a:solidFill>
                  <a:srgbClr val="0070C0"/>
                </a:solidFill>
              </a:rPr>
              <a:t>UCBA &amp; CYC Training Documents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343261"/>
            <a:ext cx="7620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We hope you use the training documents – and your on-campus Mentor Coordinator – as a reference for any questions you have about procedures, expectations, or mentor/mentee partnerships this year.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3711557"/>
            <a:ext cx="8001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Welcome, From Your Mentoring Team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CYC Mentoring Expectations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Calendar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Relationship Builders</a:t>
            </a:r>
          </a:p>
        </p:txBody>
      </p:sp>
    </p:spTree>
    <p:extLst>
      <p:ext uri="{BB962C8B-B14F-4D97-AF65-F5344CB8AC3E}">
        <p14:creationId xmlns:p14="http://schemas.microsoft.com/office/powerpoint/2010/main" val="2868709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title="Cincinnati Youth Collaborative logo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6059"/>
            <a:ext cx="9144000" cy="252429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6DC0"/>
                </a:solidFill>
                <a:latin typeface="+mn-lt"/>
                <a:cs typeface="Arial" panose="020B0604020202020204" pitchFamily="34" charset="0"/>
              </a:rPr>
              <a:t>Training Objectives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846138"/>
            <a:ext cx="784860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sz="2000" dirty="0"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cs typeface="Arial" panose="020B0604020202020204" pitchFamily="34" charset="0"/>
              </a:rPr>
              <a:t>You will: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2000" dirty="0">
                <a:cs typeface="Arial" panose="020B0604020202020204" pitchFamily="34" charset="0"/>
              </a:rPr>
              <a:t>Discuss the WHY of College Mentoring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2000" dirty="0">
                <a:cs typeface="Arial" panose="020B0604020202020204" pitchFamily="34" charset="0"/>
              </a:rPr>
              <a:t>Learn about CYC and get to know your team!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2000" dirty="0">
                <a:cs typeface="Arial" panose="020B0604020202020204" pitchFamily="34" charset="0"/>
              </a:rPr>
              <a:t>What is College Mentoring?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2000" dirty="0">
                <a:cs typeface="Arial" panose="020B0604020202020204" pitchFamily="34" charset="0"/>
              </a:rPr>
              <a:t>College Mentoring possibilities – Discuss strategies to optimize possibilities and address challenges.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2000" dirty="0">
                <a:cs typeface="Arial" panose="020B0604020202020204" pitchFamily="34" charset="0"/>
              </a:rPr>
              <a:t>Know resources that encourage student &amp; Mentoring success.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2000" dirty="0">
                <a:cs typeface="Arial" panose="020B0604020202020204" pitchFamily="34" charset="0"/>
              </a:rPr>
              <a:t>Learn about </a:t>
            </a:r>
            <a:r>
              <a:rPr lang="en-US" sz="2000" dirty="0" err="1">
                <a:cs typeface="Arial" panose="020B0604020202020204" pitchFamily="34" charset="0"/>
              </a:rPr>
              <a:t>MentorcliQ</a:t>
            </a:r>
            <a:r>
              <a:rPr lang="en-US" sz="2000" dirty="0">
                <a:cs typeface="Arial" panose="020B0604020202020204" pitchFamily="34" charset="0"/>
              </a:rPr>
              <a:t>, our online Mentoring platform. </a:t>
            </a:r>
            <a:endParaRPr lang="en-US" sz="2400" b="1" dirty="0"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b="1" dirty="0">
                <a:cs typeface="Arial" panose="020B0604020202020204" pitchFamily="34" charset="0"/>
              </a:rPr>
              <a:t>Please ASK lots of questions!</a:t>
            </a:r>
            <a:r>
              <a:rPr lang="en-US" sz="2000" dirty="0">
                <a:cs typeface="Arial" panose="020B0604020202020204" pitchFamily="34" charset="0"/>
              </a:rPr>
              <a:t> 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arenR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sz="3200" dirty="0">
              <a:latin typeface="Gotham Book" pitchFamily="50" charset="0"/>
              <a:cs typeface="Gotham Book" pitchFamily="50" charset="0"/>
            </a:endParaRPr>
          </a:p>
          <a:p>
            <a:pPr lvl="1">
              <a:buFontTx/>
              <a:buChar char="-"/>
            </a:pPr>
            <a:endParaRPr lang="en-US" dirty="0">
              <a:latin typeface="Gotham Book" pitchFamily="50" charset="0"/>
              <a:cs typeface="Gotham Book" pitchFamily="50" charset="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304800" y="6432551"/>
            <a:ext cx="8534400" cy="273049"/>
          </a:xfrm>
        </p:spPr>
        <p:txBody>
          <a:bodyPr/>
          <a:lstStyle/>
          <a:p>
            <a:r>
              <a:rPr lang="en-US" sz="1600" b="1" dirty="0">
                <a:solidFill>
                  <a:srgbClr val="006D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Cincinnati Youth Collaborative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5796363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title="Cincinnati Youth Collaborative logo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6059"/>
            <a:ext cx="9144000" cy="252429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6DC0"/>
                </a:solidFill>
                <a:latin typeface="+mn-lt"/>
                <a:cs typeface="Arial" panose="020B0604020202020204" pitchFamily="34" charset="0"/>
              </a:rPr>
              <a:t>Mentoring Communication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1417638"/>
            <a:ext cx="8382000" cy="4467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To help support your Mentoring relationship, you will receive the following communications from your Mentor Coordinator -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Bi-Weekly Curriculum Communication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Monthly Check-In Surveys (3 per semester)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General announcements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All scheduled communications can be found on the calendar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err="1"/>
              <a:t>AmericaMentors</a:t>
            </a:r>
            <a:r>
              <a:rPr lang="en-US" sz="2400" dirty="0"/>
              <a:t> will be the sender unless coordinator is communicating from their UCBA or CYC email 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>
          <a:xfrm>
            <a:off x="304800" y="6432551"/>
            <a:ext cx="8534400" cy="273049"/>
          </a:xfrm>
        </p:spPr>
        <p:txBody>
          <a:bodyPr/>
          <a:lstStyle/>
          <a:p>
            <a:r>
              <a:rPr lang="en-US" sz="1600" b="1" dirty="0">
                <a:solidFill>
                  <a:srgbClr val="006D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Cincinnati Youth Collaborative                          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502400" y="2590523"/>
            <a:ext cx="2514600" cy="1539748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We expect the surveys to be completed in the time frame given to you by your Mentor Coordinator! </a:t>
            </a:r>
          </a:p>
        </p:txBody>
      </p:sp>
    </p:spTree>
    <p:extLst>
      <p:ext uri="{BB962C8B-B14F-4D97-AF65-F5344CB8AC3E}">
        <p14:creationId xmlns:p14="http://schemas.microsoft.com/office/powerpoint/2010/main" val="18310762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title="Cincinnati Youth Collaborative logo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09542"/>
            <a:ext cx="9144000" cy="1943271"/>
          </a:xfrm>
        </p:spPr>
      </p:pic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>
          <a:xfrm>
            <a:off x="304800" y="6432551"/>
            <a:ext cx="8534400" cy="273049"/>
          </a:xfrm>
        </p:spPr>
        <p:txBody>
          <a:bodyPr/>
          <a:lstStyle/>
          <a:p>
            <a:r>
              <a:rPr lang="en-US" sz="1600" b="1" dirty="0">
                <a:solidFill>
                  <a:srgbClr val="006D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Cincinnati Youth Collaborative                           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/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3600" b="1" dirty="0">
                <a:solidFill>
                  <a:srgbClr val="0070C0"/>
                </a:solidFill>
              </a:rPr>
              <a:t/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3600" b="1" dirty="0">
                <a:solidFill>
                  <a:srgbClr val="0070C0"/>
                </a:solidFill>
              </a:rPr>
              <a:t/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4900" dirty="0">
                <a:solidFill>
                  <a:srgbClr val="0070C0"/>
                </a:solidFill>
              </a:rPr>
              <a:t>UCBA &amp; CYC Website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" y="158622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https://</a:t>
            </a:r>
            <a:r>
              <a:rPr lang="en-US" sz="2800" dirty="0" err="1"/>
              <a:t>ucblueash.edu</a:t>
            </a:r>
            <a:r>
              <a:rPr lang="en-US" sz="2800" dirty="0"/>
              <a:t>/students/services/mentoring/</a:t>
            </a:r>
            <a:r>
              <a:rPr lang="en-US" sz="2800" dirty="0" err="1"/>
              <a:t>cyc.html</a:t>
            </a:r>
            <a:endParaRPr lang="en-US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844562-6409-674A-8CC9-C06B21C1B4E2}"/>
              </a:ext>
            </a:extLst>
          </p:cNvPr>
          <p:cNvSpPr txBox="1"/>
          <p:nvPr/>
        </p:nvSpPr>
        <p:spPr>
          <a:xfrm>
            <a:off x="552450" y="2501869"/>
            <a:ext cx="80391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Program Overview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Training Documents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Mentor Resources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Curriculum Communication/Resources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Mentoring Relationship Agreement, Mid-Cycle Check-In, Closure Agreement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UCBA College Resources</a:t>
            </a:r>
          </a:p>
        </p:txBody>
      </p:sp>
    </p:spTree>
    <p:extLst>
      <p:ext uri="{BB962C8B-B14F-4D97-AF65-F5344CB8AC3E}">
        <p14:creationId xmlns:p14="http://schemas.microsoft.com/office/powerpoint/2010/main" val="15688896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Content Placeholder 3" title="Cincinnati Youth Collaborative logo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4335463"/>
            <a:ext cx="9144000" cy="2524125"/>
          </a:xfrm>
        </p:spPr>
      </p:pic>
      <p:sp>
        <p:nvSpPr>
          <p:cNvPr id="47107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5869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en-US" altLang="en-US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</a:br>
            <a:r>
              <a:rPr lang="en-US" altLang="en-US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en-US" altLang="en-US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</a:br>
            <a:r>
              <a:rPr lang="en-US" altLang="en-US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en-US" altLang="en-US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</a:br>
            <a:r>
              <a:rPr lang="en-US" altLang="en-US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Important UCBA Resources</a:t>
            </a:r>
            <a:br>
              <a:rPr lang="en-US" altLang="en-US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</a:br>
            <a:r>
              <a:rPr lang="en-US" altLang="en-US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en-US" altLang="en-US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</a:br>
            <a:r>
              <a:rPr lang="en-US" altLang="en-US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en-US" altLang="en-US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</a:br>
            <a:endParaRPr lang="en-US" altLang="en-US" sz="2800" b="1" dirty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7110" name="Date Placeholder 8"/>
          <p:cNvSpPr>
            <a:spLocks noGrp="1"/>
          </p:cNvSpPr>
          <p:nvPr>
            <p:ph type="dt" sz="quarter" idx="10"/>
          </p:nvPr>
        </p:nvSpPr>
        <p:spPr bwMode="auto">
          <a:xfrm>
            <a:off x="304800" y="6432550"/>
            <a:ext cx="8534400" cy="273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6D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Cincinnati Youth Collaborative                          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1228397"/>
            <a:ext cx="838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hlinkClick r:id="rId4"/>
              </a:rPr>
              <a:t>UC Blue Ash Web </a:t>
            </a:r>
            <a:r>
              <a:rPr lang="en-US" sz="2800" dirty="0" smtClean="0">
                <a:hlinkClick r:id="rId4"/>
              </a:rPr>
              <a:t>Site</a:t>
            </a:r>
            <a:endParaRPr lang="en-US" sz="2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/>
              <a:t>KEYWORD – MENTORING PROGRAMS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Academic Advising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Career Center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Counseling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FYE – First Year Experience Courses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Accessibility Resources (Disability Services)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Tutoring &amp; Academic Coaching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One Stop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Student Life</a:t>
            </a:r>
          </a:p>
        </p:txBody>
      </p:sp>
    </p:spTree>
    <p:extLst>
      <p:ext uri="{BB962C8B-B14F-4D97-AF65-F5344CB8AC3E}">
        <p14:creationId xmlns:p14="http://schemas.microsoft.com/office/powerpoint/2010/main" val="33075983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Content Placeholder 3" title="Cincinnati Youth Collaborative logo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4335463"/>
            <a:ext cx="9144000" cy="2524125"/>
          </a:xfrm>
        </p:spPr>
      </p:pic>
      <p:sp>
        <p:nvSpPr>
          <p:cNvPr id="47107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5869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en-US" altLang="en-US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</a:br>
            <a:r>
              <a:rPr lang="en-US" altLang="en-US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en-US" altLang="en-US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</a:br>
            <a:r>
              <a:rPr lang="en-US" altLang="en-US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en-US" altLang="en-US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</a:br>
            <a:r>
              <a:rPr lang="en-US" altLang="en-US" dirty="0">
                <a:solidFill>
                  <a:srgbClr val="006DC0"/>
                </a:solidFill>
                <a:latin typeface="+mn-lt"/>
                <a:cs typeface="Arial" panose="020B0604020202020204" pitchFamily="34" charset="0"/>
              </a:rPr>
              <a:t>Keys to College Success Fund</a:t>
            </a:r>
            <a:r>
              <a:rPr lang="en-US" altLang="en-US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en-US" altLang="en-US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</a:br>
            <a:r>
              <a:rPr lang="en-US" altLang="en-US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en-US" altLang="en-US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</a:br>
            <a:r>
              <a:rPr lang="en-US" altLang="en-US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en-US" altLang="en-US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</a:br>
            <a:endParaRPr lang="en-US" altLang="en-US" sz="28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47110" name="Date Placeholder 8"/>
          <p:cNvSpPr>
            <a:spLocks noGrp="1"/>
          </p:cNvSpPr>
          <p:nvPr>
            <p:ph type="dt" sz="quarter" idx="10"/>
          </p:nvPr>
        </p:nvSpPr>
        <p:spPr bwMode="auto">
          <a:xfrm>
            <a:off x="304800" y="6432550"/>
            <a:ext cx="8534400" cy="273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6D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Cincinnati Youth Collaborative                       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4191" y="923875"/>
            <a:ext cx="8229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800" dirty="0">
                <a:cs typeface="Arial" panose="020B0604020202020204" pitchFamily="34" charset="0"/>
              </a:rPr>
              <a:t>Sponsored through a generous grant of the Key Bank Foundation, to assist students who are participating in CYC College Mentoring and find themselves in need of </a:t>
            </a:r>
            <a:r>
              <a:rPr lang="en-US" altLang="en-US" sz="2800" b="1" dirty="0">
                <a:cs typeface="Arial" panose="020B0604020202020204" pitchFamily="34" charset="0"/>
              </a:rPr>
              <a:t>non-recurring</a:t>
            </a:r>
            <a:r>
              <a:rPr lang="en-US" altLang="en-US" sz="2800" dirty="0">
                <a:cs typeface="Arial" panose="020B0604020202020204" pitchFamily="34" charset="0"/>
              </a:rPr>
              <a:t> </a:t>
            </a:r>
            <a:r>
              <a:rPr lang="en-US" altLang="en-US" sz="2800" b="1" dirty="0">
                <a:cs typeface="Arial" panose="020B0604020202020204" pitchFamily="34" charset="0"/>
              </a:rPr>
              <a:t>emergency</a:t>
            </a:r>
            <a:r>
              <a:rPr lang="en-US" altLang="en-US" sz="2800" dirty="0">
                <a:cs typeface="Arial" panose="020B0604020202020204" pitchFamily="34" charset="0"/>
              </a:rPr>
              <a:t> financial assistance associated with maintaining college attendance.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30696" y="3422074"/>
            <a:ext cx="82561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Build personal relationship with your mentee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Alert College Mentor Coordinator if you feel your</a:t>
            </a:r>
          </a:p>
          <a:p>
            <a:pPr indent="457200"/>
            <a:r>
              <a:rPr lang="en-US" sz="2800" dirty="0"/>
              <a:t>mentee has a non-recurring financial need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College Mentor Coordinator will </a:t>
            </a:r>
          </a:p>
          <a:p>
            <a:pPr indent="457200"/>
            <a:r>
              <a:rPr lang="en-US" sz="2800" dirty="0"/>
              <a:t>contact student to assess need </a:t>
            </a:r>
          </a:p>
          <a:p>
            <a:pPr indent="457200"/>
            <a:r>
              <a:rPr lang="en-US" sz="2800" dirty="0"/>
              <a:t>and follow procedure</a:t>
            </a:r>
          </a:p>
        </p:txBody>
      </p:sp>
    </p:spTree>
    <p:extLst>
      <p:ext uri="{BB962C8B-B14F-4D97-AF65-F5344CB8AC3E}">
        <p14:creationId xmlns:p14="http://schemas.microsoft.com/office/powerpoint/2010/main" val="26756035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title="Cincinnati Youth Collaborative logo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3702"/>
            <a:ext cx="9144000" cy="252429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686" y="215756"/>
            <a:ext cx="7364627" cy="11430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006DC0"/>
                </a:solidFill>
                <a:latin typeface="+mn-lt"/>
                <a:cs typeface="Arial" panose="020B0604020202020204" pitchFamily="34" charset="0"/>
              </a:rPr>
              <a:t>Effective Mentoring </a:t>
            </a:r>
            <a:br>
              <a:rPr lang="en-US" dirty="0">
                <a:solidFill>
                  <a:srgbClr val="006DC0"/>
                </a:solidFill>
                <a:latin typeface="+mn-lt"/>
                <a:cs typeface="Arial" panose="020B0604020202020204" pitchFamily="34" charset="0"/>
              </a:rPr>
            </a:br>
            <a:r>
              <a:rPr lang="en-US" dirty="0">
                <a:solidFill>
                  <a:srgbClr val="006DC0"/>
                </a:solidFill>
                <a:latin typeface="+mn-lt"/>
                <a:cs typeface="Arial" panose="020B0604020202020204" pitchFamily="34" charset="0"/>
              </a:rPr>
              <a:t>Tips and Suggestions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773" y="1309610"/>
            <a:ext cx="6553200" cy="5122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Initiate and facilitate the relationship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Schedule a communication routine – Consistency is key!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Keep relationship building front and center!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Communicate and check in – early and often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Be curious - listen well and learn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Be patient and resilient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Complete agreement, goals, and progress checks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Utilize and connect your Mentee to resources – Mentor Coordinator, Curriculum, and website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Be available, be consistent, and set an example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Provide your insight about life!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>
          <a:xfrm>
            <a:off x="304800" y="6432551"/>
            <a:ext cx="8534400" cy="273049"/>
          </a:xfrm>
        </p:spPr>
        <p:txBody>
          <a:bodyPr/>
          <a:lstStyle/>
          <a:p>
            <a:r>
              <a:rPr lang="en-US" sz="1600" b="1" dirty="0">
                <a:solidFill>
                  <a:srgbClr val="006D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Cincinnati Youth Collaborative                           </a:t>
            </a:r>
          </a:p>
        </p:txBody>
      </p:sp>
      <p:pic>
        <p:nvPicPr>
          <p:cNvPr id="6" name="Picture 5" descr="Male mentor and mentee smiling and posing for photo" title="Mentor and mente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3175" y="1460606"/>
            <a:ext cx="2098725" cy="27983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3056BF5-F7F6-984D-BC2E-D24F6AA428D6}"/>
              </a:ext>
            </a:extLst>
          </p:cNvPr>
          <p:cNvSpPr txBox="1"/>
          <p:nvPr/>
        </p:nvSpPr>
        <p:spPr>
          <a:xfrm>
            <a:off x="5557397" y="4382848"/>
            <a:ext cx="3532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200" dirty="0">
                <a:solidFill>
                  <a:srgbClr val="0070C0"/>
                </a:solidFill>
                <a:cs typeface="Arial" panose="020B0604020202020204" pitchFamily="34" charset="0"/>
              </a:rPr>
              <a:t>Image of Mentor and Mentee spending time together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875100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title="Cincinnati Youth Collaborative logo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43400"/>
            <a:ext cx="9144000" cy="250941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6DC0"/>
                </a:solidFill>
                <a:latin typeface="+mn-lt"/>
                <a:cs typeface="Arial" panose="020B0604020202020204" pitchFamily="34" charset="0"/>
              </a:rPr>
              <a:t>Benefits of Mentoring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2215" y="1347658"/>
            <a:ext cx="6477000" cy="419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Allows Mentor to…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Develop a supportive relationship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Assist with problem solving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Provide professional development and support for academic achievement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Provide opportunities with other cultures to help develop a greater appreciation for diversity that will ready the mentee for the workforce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Reflect on their own practice for self-growth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>
          <a:xfrm>
            <a:off x="304800" y="6432551"/>
            <a:ext cx="8534400" cy="273049"/>
          </a:xfrm>
        </p:spPr>
        <p:txBody>
          <a:bodyPr/>
          <a:lstStyle/>
          <a:p>
            <a:r>
              <a:rPr lang="en-US" sz="1600" b="1" dirty="0">
                <a:solidFill>
                  <a:srgbClr val="006D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Cincinnati Youth Collaborative                           </a:t>
            </a:r>
          </a:p>
        </p:txBody>
      </p:sp>
      <p:pic>
        <p:nvPicPr>
          <p:cNvPr id="3" name="Picture 2" title="Female mentor and mente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2922158"/>
            <a:ext cx="2209800" cy="1480567"/>
          </a:xfrm>
          <a:prstGeom prst="rect">
            <a:avLst/>
          </a:prstGeom>
        </p:spPr>
      </p:pic>
      <p:pic>
        <p:nvPicPr>
          <p:cNvPr id="6" name="Picture 5" title="Female mentor and mente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216" y="1287170"/>
            <a:ext cx="2179983" cy="163498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644AC32-9CDD-D84A-9D6E-06E84CE02344}"/>
              </a:ext>
            </a:extLst>
          </p:cNvPr>
          <p:cNvSpPr txBox="1"/>
          <p:nvPr/>
        </p:nvSpPr>
        <p:spPr>
          <a:xfrm>
            <a:off x="5429664" y="4639998"/>
            <a:ext cx="3714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200" dirty="0">
                <a:solidFill>
                  <a:srgbClr val="0070C0"/>
                </a:solidFill>
                <a:cs typeface="Arial" panose="020B0604020202020204" pitchFamily="34" charset="0"/>
              </a:rPr>
              <a:t>Images of Mentors and Mentees spending time together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828821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Content Placeholder 3" title="Cincinnati Youth Collaborative logo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4335463"/>
            <a:ext cx="9144000" cy="2524125"/>
          </a:xfrm>
        </p:spPr>
      </p:pic>
      <p:sp>
        <p:nvSpPr>
          <p:cNvPr id="47107" name="Title 1"/>
          <p:cNvSpPr>
            <a:spLocks noGrp="1"/>
          </p:cNvSpPr>
          <p:nvPr>
            <p:ph type="title"/>
          </p:nvPr>
        </p:nvSpPr>
        <p:spPr>
          <a:xfrm>
            <a:off x="457200" y="400710"/>
            <a:ext cx="8229600" cy="605869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006DC0"/>
                </a:solidFill>
                <a:latin typeface="+mn-lt"/>
                <a:cs typeface="Arial" panose="020B0604020202020204" pitchFamily="34" charset="0"/>
              </a:rPr>
              <a:t>Important Dates</a:t>
            </a:r>
            <a:r>
              <a:rPr lang="en-US" altLang="en-US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en-US" altLang="en-US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</a:br>
            <a:endParaRPr lang="en-US" altLang="en-US" sz="18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47110" name="Date Placeholder 8"/>
          <p:cNvSpPr>
            <a:spLocks noGrp="1"/>
          </p:cNvSpPr>
          <p:nvPr>
            <p:ph type="dt" sz="quarter" idx="10"/>
          </p:nvPr>
        </p:nvSpPr>
        <p:spPr bwMode="auto">
          <a:xfrm>
            <a:off x="304800" y="6432550"/>
            <a:ext cx="8534400" cy="273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6D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Cincinnati Youth Collaborative                         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7700" y="1006579"/>
            <a:ext cx="7848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Mentoring Match </a:t>
            </a:r>
            <a:r>
              <a:rPr lang="en-US" sz="2400" dirty="0"/>
              <a:t>– </a:t>
            </a:r>
            <a:r>
              <a:rPr lang="en-US" sz="2400" i="1" dirty="0"/>
              <a:t>Wednesday, August 28</a:t>
            </a:r>
            <a:r>
              <a:rPr lang="en-US" sz="2400" i="1" baseline="30000" dirty="0"/>
              <a:t>th</a:t>
            </a:r>
            <a:r>
              <a:rPr lang="en-US" sz="2400" i="1" dirty="0"/>
              <a:t> </a:t>
            </a:r>
          </a:p>
          <a:p>
            <a:r>
              <a:rPr lang="en-US" sz="2400" dirty="0"/>
              <a:t>Mentor matching will happen electronically! Expect an Email from </a:t>
            </a:r>
            <a:r>
              <a:rPr lang="en-US" sz="2400" dirty="0" err="1"/>
              <a:t>AmericaMentors</a:t>
            </a:r>
            <a:r>
              <a:rPr lang="en-US" sz="2400" dirty="0"/>
              <a:t> with your Mentee match, along with their contact information. If you need additional information or have any questions, please reach out to your Mentor Coordinator.</a:t>
            </a:r>
          </a:p>
          <a:p>
            <a:r>
              <a:rPr lang="en-US" sz="2400" dirty="0"/>
              <a:t> </a:t>
            </a:r>
          </a:p>
          <a:p>
            <a:r>
              <a:rPr lang="en-US" sz="2400" b="1" dirty="0"/>
              <a:t>Kickoff Event </a:t>
            </a:r>
            <a:r>
              <a:rPr lang="en-US" sz="2400" dirty="0"/>
              <a:t>– </a:t>
            </a:r>
            <a:r>
              <a:rPr lang="en-US" sz="2400" i="1" dirty="0"/>
              <a:t>Wednesday, September 4</a:t>
            </a:r>
            <a:r>
              <a:rPr lang="en-US" sz="2400" i="1" baseline="30000" dirty="0"/>
              <a:t>th</a:t>
            </a:r>
            <a:r>
              <a:rPr lang="en-US" sz="2400" i="1" dirty="0"/>
              <a:t>, 4:45pm-6:15pm</a:t>
            </a:r>
          </a:p>
          <a:p>
            <a:r>
              <a:rPr lang="en-US" sz="2400" dirty="0"/>
              <a:t>The Kickoff is your initial meeting with your Mentee! We will have food and beverages, along with a </a:t>
            </a:r>
          </a:p>
          <a:p>
            <a:r>
              <a:rPr lang="en-US" sz="2400" dirty="0"/>
              <a:t>“Relationship Builder” activity, the chance </a:t>
            </a:r>
          </a:p>
          <a:p>
            <a:r>
              <a:rPr lang="en-US" sz="2400" dirty="0"/>
              <a:t>to set your goals for the year, and </a:t>
            </a:r>
          </a:p>
          <a:p>
            <a:r>
              <a:rPr lang="en-US" sz="2400" dirty="0"/>
              <a:t>complete your Mentoring agreement.</a:t>
            </a:r>
          </a:p>
          <a:p>
            <a:r>
              <a:rPr lang="en-US" sz="2400" i="1" dirty="0"/>
              <a:t>PLEASE CONFIRM ATTENDANCE WITH MENTEE!</a:t>
            </a:r>
          </a:p>
        </p:txBody>
      </p:sp>
    </p:spTree>
    <p:extLst>
      <p:ext uri="{BB962C8B-B14F-4D97-AF65-F5344CB8AC3E}">
        <p14:creationId xmlns:p14="http://schemas.microsoft.com/office/powerpoint/2010/main" val="14227183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Content Placeholder 3" title="Cincinnati Youth Collaborative logo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4335463"/>
            <a:ext cx="9144000" cy="2524125"/>
          </a:xfrm>
        </p:spPr>
      </p:pic>
      <p:sp>
        <p:nvSpPr>
          <p:cNvPr id="4915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6D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</a:p>
        </p:txBody>
      </p:sp>
      <p:sp>
        <p:nvSpPr>
          <p:cNvPr id="49156" name="TextBox 4"/>
          <p:cNvSpPr txBox="1">
            <a:spLocks noChangeArrowheads="1"/>
          </p:cNvSpPr>
          <p:nvPr/>
        </p:nvSpPr>
        <p:spPr bwMode="auto">
          <a:xfrm>
            <a:off x="152400" y="5278507"/>
            <a:ext cx="8001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b="1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Michelle Shade – UCBA College Mentor Coordinator</a:t>
            </a:r>
            <a:endParaRPr lang="en-US" altLang="en-US" sz="2000" b="1" dirty="0">
              <a:solidFill>
                <a:prstClr val="black"/>
              </a:solidFill>
              <a:latin typeface="+mn-lt"/>
              <a:ea typeface="Gotham Book"/>
              <a:cs typeface="Gotham Book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b="1" dirty="0">
                <a:solidFill>
                  <a:prstClr val="black"/>
                </a:solidFill>
                <a:latin typeface="+mn-lt"/>
                <a:ea typeface="Gotham Book"/>
                <a:cs typeface="Gotham Book"/>
              </a:rPr>
              <a:t>	Email: </a:t>
            </a:r>
            <a:r>
              <a:rPr lang="en-US" altLang="en-US" sz="2000" b="1" dirty="0" err="1">
                <a:solidFill>
                  <a:prstClr val="black"/>
                </a:solidFill>
                <a:latin typeface="+mn-lt"/>
                <a:ea typeface="Gotham Book"/>
                <a:cs typeface="Gotham Book"/>
              </a:rPr>
              <a:t>ucbacyccoach@ucmail.uc.edu</a:t>
            </a:r>
            <a:endParaRPr lang="en-US" altLang="en-US" sz="2000" dirty="0">
              <a:solidFill>
                <a:prstClr val="black"/>
              </a:solidFill>
              <a:latin typeface="+mn-lt"/>
              <a:ea typeface="Gotham Book"/>
              <a:cs typeface="Gotham Book"/>
            </a:endParaRPr>
          </a:p>
        </p:txBody>
      </p:sp>
      <p:pic>
        <p:nvPicPr>
          <p:cNvPr id="49157" name="Content Placeholder 3" title="Question mark clipart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225550"/>
            <a:ext cx="4724400" cy="319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8" name="Date Placeholder 8"/>
          <p:cNvSpPr>
            <a:spLocks noGrp="1"/>
          </p:cNvSpPr>
          <p:nvPr>
            <p:ph type="dt" sz="quarter" idx="10"/>
          </p:nvPr>
        </p:nvSpPr>
        <p:spPr bwMode="auto">
          <a:xfrm>
            <a:off x="304800" y="6432550"/>
            <a:ext cx="8534400" cy="273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6D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Cincinnati Youth Collaborative                         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F95904-D4C6-944F-981B-27C426E4AA1F}"/>
              </a:ext>
            </a:extLst>
          </p:cNvPr>
          <p:cNvSpPr txBox="1"/>
          <p:nvPr/>
        </p:nvSpPr>
        <p:spPr>
          <a:xfrm>
            <a:off x="2805939" y="4502592"/>
            <a:ext cx="31097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200" dirty="0">
                <a:solidFill>
                  <a:srgbClr val="0070C0"/>
                </a:solidFill>
                <a:cs typeface="Arial" panose="020B0604020202020204" pitchFamily="34" charset="0"/>
              </a:rPr>
              <a:t>Image of cartoon person thinking of a question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86604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title="Cincinnati Youth Collaborative logo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3702"/>
            <a:ext cx="9144000" cy="252429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>
                <a:solidFill>
                  <a:srgbClr val="006DC0"/>
                </a:solidFill>
                <a:latin typeface="+mn-lt"/>
                <a:cs typeface="Arial" panose="020B0604020202020204" pitchFamily="34" charset="0"/>
              </a:rPr>
              <a:t>Getting To Know Each Other </a:t>
            </a:r>
            <a:r>
              <a:rPr lang="en-US" dirty="0">
                <a:solidFill>
                  <a:srgbClr val="006DC0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en-US" dirty="0">
                <a:solidFill>
                  <a:srgbClr val="006DC0"/>
                </a:solidFill>
                <a:latin typeface="+mn-lt"/>
                <a:cs typeface="Arial" panose="020B0604020202020204" pitchFamily="34" charset="0"/>
              </a:rPr>
            </a:br>
            <a:r>
              <a:rPr lang="en-US" sz="3600" dirty="0">
                <a:solidFill>
                  <a:srgbClr val="006DC0"/>
                </a:solidFill>
                <a:latin typeface="+mn-lt"/>
                <a:cs typeface="Arial" panose="020B0604020202020204" pitchFamily="34" charset="0"/>
              </a:rPr>
              <a:t>Pair Up!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7700" y="1643527"/>
            <a:ext cx="7848600" cy="5194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Share a fun fact with each other.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Why do you think College Mentoring matters?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Why do you want to Mentor?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Discuss a Mentor you have had – formal or informal – and her/his roles, methods and impact in your life.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What roles can a Mentor play &amp; what role boundaries might a Mentor be mindful of?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If you have previously Mentored –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cs typeface="Arial" panose="020B0604020202020204" pitchFamily="34" charset="0"/>
              </a:rPr>
              <a:t>	share one positive experience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cs typeface="Arial" panose="020B0604020202020204" pitchFamily="34" charset="0"/>
              </a:rPr>
              <a:t>	and one not-so-good experience.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>
          <a:xfrm>
            <a:off x="304800" y="6432551"/>
            <a:ext cx="8534400" cy="273049"/>
          </a:xfrm>
        </p:spPr>
        <p:txBody>
          <a:bodyPr/>
          <a:lstStyle/>
          <a:p>
            <a:r>
              <a:rPr lang="en-US" sz="1600" b="1" dirty="0">
                <a:solidFill>
                  <a:srgbClr val="006D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Cincinnati Youth Collaborative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071951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Content Placeholder 3" title="Cincinnati Youth Collaborative logo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4335463"/>
            <a:ext cx="9144000" cy="2524125"/>
          </a:xfrm>
        </p:spPr>
      </p:pic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006DC0"/>
                </a:solidFill>
                <a:latin typeface="+mn-lt"/>
                <a:cs typeface="Arial" panose="020B0604020202020204" pitchFamily="34" charset="0"/>
              </a:rPr>
              <a:t>A Mentor is a…</a:t>
            </a:r>
            <a:br>
              <a:rPr lang="en-US" altLang="en-US" dirty="0">
                <a:solidFill>
                  <a:srgbClr val="006DC0"/>
                </a:solidFill>
                <a:latin typeface="+mn-lt"/>
                <a:cs typeface="Arial" panose="020B0604020202020204" pitchFamily="34" charset="0"/>
              </a:rPr>
            </a:br>
            <a:endParaRPr lang="en-US" altLang="en-US" sz="1400" dirty="0">
              <a:solidFill>
                <a:srgbClr val="006DC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457200" y="1586505"/>
            <a:ext cx="2286000" cy="385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73050" indent="-2730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73050" marR="0" lvl="0" indent="-273050" algn="l" defTabSz="914400" rtl="0" eaLnBrk="1" fontAlgn="base" latinLnBrk="0" hangingPunct="1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rgbClr val="073E87"/>
              </a:buClr>
              <a:buSzPct val="73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Friend</a:t>
            </a:r>
          </a:p>
          <a:p>
            <a:pPr marL="273050" marR="0" lvl="0" indent="-273050" algn="l" defTabSz="914400" rtl="0" eaLnBrk="1" fontAlgn="base" latinLnBrk="0" hangingPunct="1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rgbClr val="073E87"/>
              </a:buClr>
              <a:buSzPct val="73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Role model </a:t>
            </a:r>
          </a:p>
          <a:p>
            <a:pPr marL="273050" marR="0" lvl="0" indent="-273050" algn="l" defTabSz="914400" rtl="0" eaLnBrk="1" fontAlgn="base" latinLnBrk="0" hangingPunct="1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rgbClr val="073E87"/>
              </a:buClr>
              <a:buSzPct val="73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Confidante</a:t>
            </a:r>
          </a:p>
          <a:p>
            <a:pPr marL="273050" marR="0" lvl="0" indent="-273050" algn="l" defTabSz="914400" rtl="0" eaLnBrk="1" fontAlgn="base" latinLnBrk="0" hangingPunct="1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rgbClr val="073E87"/>
              </a:buClr>
              <a:buSzPct val="73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Advocate</a:t>
            </a:r>
          </a:p>
          <a:p>
            <a:pPr marL="273050" marR="0" lvl="0" indent="-273050" algn="l" defTabSz="914400" rtl="0" eaLnBrk="1" fontAlgn="base" latinLnBrk="0" hangingPunct="1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rgbClr val="073E87"/>
              </a:buClr>
              <a:buSzPct val="73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Supporter</a:t>
            </a:r>
          </a:p>
          <a:p>
            <a:pPr marL="273050" marR="0" lvl="0" indent="-273050" algn="l" defTabSz="914400" rtl="0" eaLnBrk="1" fontAlgn="base" latinLnBrk="0" hangingPunct="1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rgbClr val="073E87"/>
              </a:buClr>
              <a:buSzPct val="73000"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8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Connector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otham Book"/>
              <a:ea typeface="Gotham Book"/>
              <a:cs typeface="Gotham Book"/>
            </a:endParaRPr>
          </a:p>
        </p:txBody>
      </p:sp>
      <p:sp>
        <p:nvSpPr>
          <p:cNvPr id="6150" name="Date Placeholder 8"/>
          <p:cNvSpPr>
            <a:spLocks noGrp="1"/>
          </p:cNvSpPr>
          <p:nvPr>
            <p:ph type="dt" sz="quarter" idx="10"/>
          </p:nvPr>
        </p:nvSpPr>
        <p:spPr bwMode="auto">
          <a:xfrm>
            <a:off x="304800" y="6432550"/>
            <a:ext cx="8534400" cy="273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6D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Cincinnati Youth Collaborative                           </a:t>
            </a:r>
          </a:p>
        </p:txBody>
      </p:sp>
      <p:pic>
        <p:nvPicPr>
          <p:cNvPr id="2" name="Picture 1" descr="Two women posing togther in winter coats" title="Mentor and Mentee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48" t="22840"/>
          <a:stretch/>
        </p:blipFill>
        <p:spPr>
          <a:xfrm>
            <a:off x="4610100" y="1695450"/>
            <a:ext cx="3634981" cy="2362201"/>
          </a:xfrm>
          <a:prstGeom prst="rect">
            <a:avLst/>
          </a:prstGeom>
        </p:spPr>
      </p:pic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507974" y="1586505"/>
            <a:ext cx="2286000" cy="2356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73050" indent="-2730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73050" marR="0" lvl="0" indent="-273050" algn="l" defTabSz="914400" rtl="0" eaLnBrk="1" fontAlgn="base" latinLnBrk="0" hangingPunct="1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rgbClr val="073E87"/>
              </a:buClr>
              <a:buSzPct val="73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Motivator</a:t>
            </a:r>
          </a:p>
          <a:p>
            <a:pPr marL="273050" marR="0" lvl="0" indent="-273050" algn="l" defTabSz="914400" rtl="0" eaLnBrk="1" fontAlgn="base" latinLnBrk="0" hangingPunct="1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rgbClr val="073E87"/>
              </a:buClr>
              <a:buSzPct val="73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Listener</a:t>
            </a:r>
          </a:p>
          <a:p>
            <a:pPr marL="273050" marR="0" lvl="0" indent="-273050" algn="l" defTabSz="914400" rtl="0" eaLnBrk="1" fontAlgn="base" latinLnBrk="0" hangingPunct="1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rgbClr val="073E87"/>
              </a:buClr>
              <a:buSzPct val="73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Advisor</a:t>
            </a:r>
          </a:p>
          <a:p>
            <a:pPr marL="273050" marR="0" lvl="0" indent="-273050" algn="l" defTabSz="914400" rtl="0" eaLnBrk="1" fontAlgn="base" latinLnBrk="0" hangingPunct="1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rgbClr val="073E87"/>
              </a:buClr>
              <a:buSzPct val="73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Coach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512625-728D-9549-BD2D-B2A4104A337C}"/>
              </a:ext>
            </a:extLst>
          </p:cNvPr>
          <p:cNvSpPr txBox="1"/>
          <p:nvPr/>
        </p:nvSpPr>
        <p:spPr>
          <a:xfrm>
            <a:off x="342900" y="5324148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A Mentor is not a Parent/Guardian, Social Worker, Disciplinarian, ATM, Therapist, or Critic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099837-3948-094B-ADE0-97AE5979E651}"/>
              </a:ext>
            </a:extLst>
          </p:cNvPr>
          <p:cNvSpPr txBox="1"/>
          <p:nvPr/>
        </p:nvSpPr>
        <p:spPr>
          <a:xfrm>
            <a:off x="4661529" y="4131960"/>
            <a:ext cx="3532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200" dirty="0">
                <a:solidFill>
                  <a:srgbClr val="0070C0"/>
                </a:solidFill>
                <a:cs typeface="Arial" panose="020B0604020202020204" pitchFamily="34" charset="0"/>
              </a:rPr>
              <a:t>Image of Mentor and Mentee spending time together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87485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683943"/>
            <a:ext cx="9144000" cy="3288890"/>
          </a:xfrm>
          <a:prstGeom prst="rect">
            <a:avLst/>
          </a:prstGeom>
          <a:solidFill>
            <a:srgbClr val="FEE3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5400" b="1" dirty="0">
                <a:solidFill>
                  <a:srgbClr val="0070C0"/>
                </a:solidFill>
              </a:rPr>
              <a:t>About CYC Vision &amp; Programs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799" y="2570580"/>
            <a:ext cx="8570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All youth will achieve their full potential.</a:t>
            </a:r>
          </a:p>
        </p:txBody>
      </p:sp>
      <p:pic>
        <p:nvPicPr>
          <p:cNvPr id="10" name="Picture 9" title="Female mente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49457"/>
            <a:ext cx="1485455" cy="1114091"/>
          </a:xfrm>
          <a:prstGeom prst="rect">
            <a:avLst/>
          </a:prstGeom>
        </p:spPr>
      </p:pic>
      <p:pic>
        <p:nvPicPr>
          <p:cNvPr id="14" name="Picture 13" title="Female mentor and mente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272" y="4552371"/>
            <a:ext cx="1519084" cy="1139313"/>
          </a:xfrm>
          <a:prstGeom prst="rect">
            <a:avLst/>
          </a:prstGeom>
        </p:spPr>
      </p:pic>
      <p:pic>
        <p:nvPicPr>
          <p:cNvPr id="15" name="Picture 14" title="Male mentor and mentee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95" y="4554133"/>
            <a:ext cx="1499206" cy="1166422"/>
          </a:xfrm>
          <a:prstGeom prst="rect">
            <a:avLst/>
          </a:prstGeom>
        </p:spPr>
      </p:pic>
      <p:pic>
        <p:nvPicPr>
          <p:cNvPr id="16" name="Picture 15" title="Male mentee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1477" y="4554133"/>
            <a:ext cx="1618112" cy="1078742"/>
          </a:xfrm>
          <a:prstGeom prst="rect">
            <a:avLst/>
          </a:prstGeom>
        </p:spPr>
      </p:pic>
      <p:pic>
        <p:nvPicPr>
          <p:cNvPr id="17" name="Picture 16" title="Male mentee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1355" y="4552371"/>
            <a:ext cx="1666766" cy="1111177"/>
          </a:xfrm>
          <a:prstGeom prst="rect">
            <a:avLst/>
          </a:prstGeom>
        </p:spPr>
      </p:pic>
      <p:pic>
        <p:nvPicPr>
          <p:cNvPr id="18" name="Picture 17" title="Female mentee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8121" y="4552371"/>
            <a:ext cx="1641571" cy="1231178"/>
          </a:xfrm>
          <a:prstGeom prst="rect">
            <a:avLst/>
          </a:prstGeom>
        </p:spPr>
      </p:pic>
      <p:sp>
        <p:nvSpPr>
          <p:cNvPr id="19" name="Rectangle 18" title="Images of mentees served by Cincinnati Youth Collaborative"/>
          <p:cNvSpPr/>
          <p:nvPr/>
        </p:nvSpPr>
        <p:spPr>
          <a:xfrm>
            <a:off x="0" y="5632875"/>
            <a:ext cx="9159114" cy="621133"/>
          </a:xfrm>
          <a:prstGeom prst="rect">
            <a:avLst/>
          </a:prstGeom>
          <a:solidFill>
            <a:srgbClr val="FDBF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19" title="Cincinnati Youth Collaborative logo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14" y="5744754"/>
            <a:ext cx="2074738" cy="1018508"/>
          </a:xfrm>
          <a:prstGeom prst="rect">
            <a:avLst/>
          </a:prstGeom>
          <a:effectLst>
            <a:outerShdw blurRad="25400" dist="12700" dir="2700000" algn="tl" rotWithShape="0">
              <a:prstClr val="black">
                <a:alpha val="77000"/>
              </a:prstClr>
            </a:outerShdw>
          </a:effectLst>
        </p:spPr>
      </p:pic>
      <p:sp>
        <p:nvSpPr>
          <p:cNvPr id="21" name="TextBox 20"/>
          <p:cNvSpPr txBox="1"/>
          <p:nvPr/>
        </p:nvSpPr>
        <p:spPr>
          <a:xfrm>
            <a:off x="0" y="0"/>
            <a:ext cx="9144000" cy="323165"/>
          </a:xfrm>
          <a:prstGeom prst="rect">
            <a:avLst/>
          </a:prstGeom>
          <a:solidFill>
            <a:srgbClr val="0077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500" spc="22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CINCINNATI YOUTH COLLABORATIVE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Cincinnati Youth Collaborative                          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9E1143D-D4A9-A94B-99CC-65B066762030}"/>
              </a:ext>
            </a:extLst>
          </p:cNvPr>
          <p:cNvSpPr txBox="1"/>
          <p:nvPr/>
        </p:nvSpPr>
        <p:spPr>
          <a:xfrm>
            <a:off x="6590881" y="5804942"/>
            <a:ext cx="22839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200" dirty="0">
                <a:solidFill>
                  <a:srgbClr val="0070C0"/>
                </a:solidFill>
                <a:cs typeface="Arial" panose="020B0604020202020204" pitchFamily="34" charset="0"/>
              </a:rPr>
              <a:t>Images of Mentees served by CYC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4782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title="Cincinnati Youth Collaborative logo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09542"/>
            <a:ext cx="9144000" cy="1943271"/>
          </a:xfrm>
        </p:spPr>
      </p:pic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>
          <a:xfrm>
            <a:off x="304800" y="6432551"/>
            <a:ext cx="8534400" cy="273049"/>
          </a:xfrm>
        </p:spPr>
        <p:txBody>
          <a:bodyPr/>
          <a:lstStyle/>
          <a:p>
            <a:r>
              <a:rPr lang="en-US" sz="1600" b="1" dirty="0">
                <a:solidFill>
                  <a:srgbClr val="006D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Cincinnati Youth Collaborative                           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200" y="290215"/>
            <a:ext cx="8991600" cy="944562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/>
            </a:r>
            <a:br>
              <a:rPr lang="en-US" sz="3600" dirty="0">
                <a:solidFill>
                  <a:srgbClr val="0070C0"/>
                </a:solidFill>
              </a:rPr>
            </a:br>
            <a:r>
              <a:rPr lang="en-US" sz="3600" dirty="0">
                <a:solidFill>
                  <a:srgbClr val="0070C0"/>
                </a:solidFill>
              </a:rPr>
              <a:t/>
            </a:r>
            <a:br>
              <a:rPr lang="en-US" sz="3600" dirty="0">
                <a:solidFill>
                  <a:srgbClr val="0070C0"/>
                </a:solidFill>
              </a:rPr>
            </a:br>
            <a:r>
              <a:rPr lang="en-US" sz="3600" dirty="0">
                <a:solidFill>
                  <a:srgbClr val="0070C0"/>
                </a:solidFill>
              </a:rPr>
              <a:t/>
            </a:r>
            <a:br>
              <a:rPr lang="en-US" sz="3600" dirty="0">
                <a:solidFill>
                  <a:srgbClr val="0070C0"/>
                </a:solidFill>
              </a:rPr>
            </a:br>
            <a:r>
              <a:rPr lang="en-US" sz="6000" b="1" dirty="0">
                <a:solidFill>
                  <a:srgbClr val="0070C0"/>
                </a:solidFill>
              </a:rPr>
              <a:t>About Our Students:</a:t>
            </a:r>
            <a:br>
              <a:rPr lang="en-US" sz="6000" b="1" dirty="0">
                <a:solidFill>
                  <a:srgbClr val="0070C0"/>
                </a:solidFill>
              </a:rPr>
            </a:br>
            <a:r>
              <a:rPr lang="en-US" sz="4900" dirty="0">
                <a:solidFill>
                  <a:srgbClr val="0070C0"/>
                </a:solidFill>
              </a:rPr>
              <a:t>UCBA Academic Achievement Scholars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1752600"/>
            <a:ext cx="82296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3.2-3.51 High School GPA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ACT below 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Not served by UCBA Honors Program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$500 per semester for Year #1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Spring semester award contingent on 3.0 GPA Fall 2019 &amp; College Mentoring Participation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Stretch goals – access preferred program, new connections and learning opportunities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56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title="Cincinnati Youth Collaborative logo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09542"/>
            <a:ext cx="9144000" cy="1943271"/>
          </a:xfrm>
        </p:spPr>
      </p:pic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>
          <a:xfrm>
            <a:off x="304800" y="6432551"/>
            <a:ext cx="8534400" cy="273049"/>
          </a:xfrm>
        </p:spPr>
        <p:txBody>
          <a:bodyPr/>
          <a:lstStyle/>
          <a:p>
            <a:r>
              <a:rPr lang="en-US" sz="1600" b="1" dirty="0">
                <a:solidFill>
                  <a:srgbClr val="006D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Cincinnati Youth Collaborative                           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003896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/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3600" b="1" dirty="0">
                <a:solidFill>
                  <a:srgbClr val="0070C0"/>
                </a:solidFill>
              </a:rPr>
              <a:t/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3600" b="1" dirty="0">
                <a:solidFill>
                  <a:srgbClr val="0070C0"/>
                </a:solidFill>
              </a:rPr>
              <a:t/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4900" dirty="0">
                <a:solidFill>
                  <a:srgbClr val="0070C0"/>
                </a:solidFill>
              </a:rPr>
              <a:t>Activity: Relationship Builder</a:t>
            </a:r>
            <a:br>
              <a:rPr lang="en-US" sz="4900" dirty="0">
                <a:solidFill>
                  <a:srgbClr val="0070C0"/>
                </a:solidFill>
              </a:rPr>
            </a:br>
            <a:r>
              <a:rPr lang="en-US" sz="4900" dirty="0">
                <a:solidFill>
                  <a:srgbClr val="0070C0"/>
                </a:solidFill>
              </a:rPr>
              <a:t/>
            </a:r>
            <a:br>
              <a:rPr lang="en-US" sz="4900" dirty="0">
                <a:solidFill>
                  <a:srgbClr val="0070C0"/>
                </a:solidFill>
              </a:rPr>
            </a:br>
            <a:r>
              <a:rPr lang="en-US" sz="4900" dirty="0">
                <a:solidFill>
                  <a:srgbClr val="0070C0"/>
                </a:solidFill>
              </a:rPr>
              <a:t>Pair Up!</a:t>
            </a:r>
            <a:r>
              <a:rPr lang="en-US" sz="4900" dirty="0"/>
              <a:t/>
            </a:r>
            <a:br>
              <a:rPr lang="en-US" sz="49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11765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title="Cincinnati Youth Collaborative logo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09542"/>
            <a:ext cx="9144000" cy="1943271"/>
          </a:xfrm>
        </p:spPr>
      </p:pic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>
          <a:xfrm>
            <a:off x="304800" y="6432551"/>
            <a:ext cx="8534400" cy="273049"/>
          </a:xfrm>
        </p:spPr>
        <p:txBody>
          <a:bodyPr/>
          <a:lstStyle/>
          <a:p>
            <a:r>
              <a:rPr lang="en-US" sz="1600" b="1" dirty="0">
                <a:solidFill>
                  <a:srgbClr val="006D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Cincinnati Youth Collaborative                           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556532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/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3600" b="1" dirty="0">
                <a:solidFill>
                  <a:srgbClr val="0070C0"/>
                </a:solidFill>
              </a:rPr>
              <a:t/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3600" b="1" dirty="0">
                <a:solidFill>
                  <a:srgbClr val="0070C0"/>
                </a:solidFill>
              </a:rPr>
              <a:t/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4900" dirty="0">
                <a:solidFill>
                  <a:srgbClr val="0070C0"/>
                </a:solidFill>
              </a:rPr>
              <a:t>Relationship Builder: M&amp;M Game</a:t>
            </a:r>
            <a:br>
              <a:rPr lang="en-US" sz="4900" dirty="0">
                <a:solidFill>
                  <a:srgbClr val="0070C0"/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1726554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Each person gets a small pack of M&amp;Ms. Each color has a specific question attached to it. As you eat the M&amp;Ms together, you have to answer the question that pertains to the color you are consuming.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8245" y="3107914"/>
            <a:ext cx="6091155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</a:rPr>
              <a:t>RED</a:t>
            </a:r>
            <a:r>
              <a:rPr lang="en-US" sz="2800" dirty="0"/>
              <a:t> – Something you did this summer.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FF66"/>
                </a:solidFill>
              </a:rPr>
              <a:t>YELLOW</a:t>
            </a:r>
            <a:r>
              <a:rPr lang="en-US" sz="2800" dirty="0"/>
              <a:t> – A favorite book or movie.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6DC0"/>
                </a:solidFill>
              </a:rPr>
              <a:t>BLUE </a:t>
            </a:r>
            <a:r>
              <a:rPr lang="en-US" sz="2800" dirty="0"/>
              <a:t>– “Wild card” – Share anything!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BROWN</a:t>
            </a:r>
            <a:r>
              <a:rPr lang="en-US" sz="2800" dirty="0"/>
              <a:t> – A favorite food or cuisine.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B050"/>
                </a:solidFill>
              </a:rPr>
              <a:t>GREEN</a:t>
            </a:r>
            <a:r>
              <a:rPr lang="en-US" sz="2800" dirty="0"/>
              <a:t> – Something you are scared of.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EC14E"/>
                </a:solidFill>
              </a:rPr>
              <a:t>ORANGE</a:t>
            </a:r>
            <a:r>
              <a:rPr lang="en-US" sz="2800" dirty="0"/>
              <a:t> – Something you do well.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465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title="Cincinnati Youth Collaborative logo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09542"/>
            <a:ext cx="9144000" cy="1943271"/>
          </a:xfrm>
        </p:spPr>
      </p:pic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>
          <a:xfrm>
            <a:off x="304800" y="6432551"/>
            <a:ext cx="8534400" cy="273049"/>
          </a:xfrm>
        </p:spPr>
        <p:txBody>
          <a:bodyPr/>
          <a:lstStyle/>
          <a:p>
            <a:r>
              <a:rPr lang="en-US" sz="1600" b="1" dirty="0">
                <a:solidFill>
                  <a:srgbClr val="006D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Cincinnati Youth Collaborative                           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/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3600" b="1" dirty="0">
                <a:solidFill>
                  <a:srgbClr val="0070C0"/>
                </a:solidFill>
              </a:rPr>
              <a:t/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3600" b="1" dirty="0">
                <a:solidFill>
                  <a:srgbClr val="0070C0"/>
                </a:solidFill>
              </a:rPr>
              <a:t/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4900" dirty="0">
                <a:solidFill>
                  <a:srgbClr val="0070C0"/>
                </a:solidFill>
              </a:rPr>
              <a:t>Activity: Goals of Mentoring</a:t>
            </a:r>
            <a:r>
              <a:rPr lang="en-US" sz="4900" dirty="0"/>
              <a:t/>
            </a:r>
            <a:br>
              <a:rPr lang="en-US" sz="4900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219200"/>
            <a:ext cx="8229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The goals of mentoring include establishing deep, meaningful, and impactful relationships and doing so in a timely way. This can be challenging – let’s discuss how we can proceed toward this goal.</a:t>
            </a:r>
          </a:p>
          <a:p>
            <a:pPr algn="ctr"/>
            <a:r>
              <a:rPr lang="en-US" sz="2800" dirty="0"/>
              <a:t> 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800" dirty="0"/>
              <a:t>Pair up in groups of 3-4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800" dirty="0"/>
              <a:t>Develop a list of areas of conversation that Mentors and Mentees could engage in over time.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800" dirty="0"/>
              <a:t>Discuss any ideas or strategies for </a:t>
            </a:r>
          </a:p>
          <a:p>
            <a:pPr marL="525463" indent="-61913"/>
            <a:r>
              <a:rPr lang="en-US" sz="2800" dirty="0"/>
              <a:t>developing deep, meaningful, </a:t>
            </a:r>
          </a:p>
          <a:p>
            <a:pPr marL="525463" indent="-61913"/>
            <a:r>
              <a:rPr lang="en-US" sz="2800" dirty="0"/>
              <a:t>impactful relationships.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0399755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YC New Volunteer Training 07.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67F16F46B8344A9A176E11EBFEB1A2" ma:contentTypeVersion="3" ma:contentTypeDescription="Create a new document." ma:contentTypeScope="" ma:versionID="97d211656b0ef9554c1a16aa04cd42d8">
  <xsd:schema xmlns:xsd="http://www.w3.org/2001/XMLSchema" xmlns:xs="http://www.w3.org/2001/XMLSchema" xmlns:p="http://schemas.microsoft.com/office/2006/metadata/properties" xmlns:ns2="ad2cca63-031b-4e0c-82e1-70f5f48717e6" targetNamespace="http://schemas.microsoft.com/office/2006/metadata/properties" ma:root="true" ma:fieldsID="09e23c0492eb2e3443fa4a232d57f87f" ns2:_="">
    <xsd:import namespace="ad2cca63-031b-4e0c-82e1-70f5f48717e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2cca63-031b-4e0c-82e1-70f5f48717e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SharedWithUsers xmlns="ad2cca63-031b-4e0c-82e1-70f5f48717e6">
      <UserInfo>
        <DisplayName>Danielle Gentry-Barth</DisplayName>
        <AccountId>19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E762F990-95B3-4CF0-ACEF-8F68042E6F0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719A5EF-88F7-4717-9774-EE0ADF0CB5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2cca63-031b-4e0c-82e1-70f5f48717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810CCDF-E64A-4F31-968C-99290FF0156A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ad2cca63-031b-4e0c-82e1-70f5f48717e6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48779</TotalTime>
  <Words>1836</Words>
  <Application>Microsoft Office PowerPoint</Application>
  <PresentationFormat>On-screen Show (4:3)</PresentationFormat>
  <Paragraphs>284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Gotham Book</vt:lpstr>
      <vt:lpstr>Wingdings</vt:lpstr>
      <vt:lpstr>Custom Design</vt:lpstr>
      <vt:lpstr>CYC New Volunteer Training 07.15</vt:lpstr>
      <vt:lpstr>PowerPoint Presentation</vt:lpstr>
      <vt:lpstr>Training Objectives</vt:lpstr>
      <vt:lpstr>Getting To Know Each Other  Pair Up!</vt:lpstr>
      <vt:lpstr>A Mentor is a… </vt:lpstr>
      <vt:lpstr>PowerPoint Presentation</vt:lpstr>
      <vt:lpstr>   About Our Students: UCBA Academic Achievement Scholars    </vt:lpstr>
      <vt:lpstr>   Activity: Relationship Builder  Pair Up!   </vt:lpstr>
      <vt:lpstr>   Relationship Builder: M&amp;M Game   </vt:lpstr>
      <vt:lpstr>   Activity: Goals of Mentoring    </vt:lpstr>
      <vt:lpstr>   Discussion Areas : The “Guide on the Ride” Approach   </vt:lpstr>
      <vt:lpstr>Well Being: Conversation Suggestions</vt:lpstr>
      <vt:lpstr>Learning: Conversation Suggestions</vt:lpstr>
      <vt:lpstr>Relationships and Connections: Conversation Suggestions</vt:lpstr>
      <vt:lpstr>Mentoring Goals: Mentor &amp; Mentee</vt:lpstr>
      <vt:lpstr>   Activity: Maximizing Opportunities and Addressing Challenges      </vt:lpstr>
      <vt:lpstr>      </vt:lpstr>
      <vt:lpstr>   Activity: Cross Cultural Communication For participants to recognize that people communicate differently, based mostly from cultural context.    </vt:lpstr>
      <vt:lpstr> Two monthly engagements (face-to-face, phone, text, email or video chat) For one academic year (September 2019-April 2020) Completion of Monthly Surveys (3 per semester) </vt:lpstr>
      <vt:lpstr>   UCBA &amp; CYC Training Documents   </vt:lpstr>
      <vt:lpstr>Mentoring Communication</vt:lpstr>
      <vt:lpstr>   UCBA &amp; CYC Website   </vt:lpstr>
      <vt:lpstr>   Important UCBA Resources   </vt:lpstr>
      <vt:lpstr>   Keys to College Success Fund   </vt:lpstr>
      <vt:lpstr>Effective Mentoring  Tips and Suggestions</vt:lpstr>
      <vt:lpstr>Benefits of Mentoring</vt:lpstr>
      <vt:lpstr>Important Dates </vt:lpstr>
      <vt:lpstr>Questions</vt:lpstr>
    </vt:vector>
  </TitlesOfParts>
  <Company>CYC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cbacani</dc:creator>
  <cp:lastModifiedBy>Bostic, David (bosticdd)</cp:lastModifiedBy>
  <cp:revision>446</cp:revision>
  <cp:lastPrinted>2019-08-15T16:50:59Z</cp:lastPrinted>
  <dcterms:created xsi:type="dcterms:W3CDTF">2013-02-14T16:24:01Z</dcterms:created>
  <dcterms:modified xsi:type="dcterms:W3CDTF">2019-08-21T19:42:32Z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0x010100D667F16F46B8344A9A176E11EBFEB1A2</vt:lpwstr>
  </property>
</Properties>
</file>